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1"/>
  </p:notesMasterIdLst>
  <p:handoutMasterIdLst>
    <p:handoutMasterId r:id="rId52"/>
  </p:handoutMasterIdLst>
  <p:sldIdLst>
    <p:sldId id="327" r:id="rId5"/>
    <p:sldId id="330" r:id="rId6"/>
    <p:sldId id="331" r:id="rId7"/>
    <p:sldId id="332" r:id="rId8"/>
    <p:sldId id="298" r:id="rId9"/>
    <p:sldId id="262" r:id="rId10"/>
    <p:sldId id="263" r:id="rId11"/>
    <p:sldId id="299" r:id="rId12"/>
    <p:sldId id="302" r:id="rId13"/>
    <p:sldId id="264" r:id="rId14"/>
    <p:sldId id="266" r:id="rId15"/>
    <p:sldId id="333"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19" r:id="rId41"/>
    <p:sldId id="321" r:id="rId42"/>
    <p:sldId id="322" r:id="rId43"/>
    <p:sldId id="323" r:id="rId44"/>
    <p:sldId id="324" r:id="rId45"/>
    <p:sldId id="288" r:id="rId46"/>
    <p:sldId id="289" r:id="rId47"/>
    <p:sldId id="320" r:id="rId48"/>
    <p:sldId id="274" r:id="rId49"/>
    <p:sldId id="329" r:id="rId50"/>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48C9EB8-3540-3DFA-9212-535EE18E0E11}" v="77" dt="2021-07-12T20:33:42.116"/>
    <p1510:client id="{10340FDF-B15C-4CFF-B487-146F9B98A252}" v="28" dt="2021-08-10T21:47:37.589"/>
    <p1510:client id="{1C24C350-0EED-44EA-AE8C-3EC47F65331F}" v="1028" dt="2022-03-04T20:59:38.390"/>
    <p1510:client id="{3BA0D230-C853-4667-83F9-D85E65BD4B24}" v="2" dt="2021-08-19T16:32:24.566"/>
    <p1510:client id="{5A0AAAB8-49A6-F942-A54D-C6F3E5FF3A63}" v="89" dt="2021-07-13T17:54:45.232"/>
    <p1510:client id="{76DF6DB8-F2E5-6C48-9ABE-786D868B0110}" v="955" dt="2021-07-13T17:56:41.616"/>
    <p1510:client id="{7FB42E05-DEC9-4126-B474-47B35F363E13}" v="30" dt="2021-07-12T20:25:12.855"/>
    <p1510:client id="{82D0390A-222A-332D-F9F9-70D15093EB60}" v="22" dt="2021-07-13T17:51:30.429"/>
    <p1510:client id="{86B35720-4193-446F-B2D5-9AD9984A55EF}" v="513" dt="2021-08-19T14:59:06.521"/>
    <p1510:client id="{998F4E3E-1A76-4A6B-98B6-08752F3768B3}" v="4" dt="2021-08-10T21:41:11.021"/>
    <p1510:client id="{9F30A1D2-6717-426C-A658-3A50309723ED}" v="4" dt="2021-08-10T21:42:35.526"/>
    <p1510:client id="{B63C8988-E1D3-4A52-8229-FA8C5EBD2ECD}" v="357" dt="2021-08-19T14:01:44.876"/>
    <p1510:client id="{C083896D-BE66-E85C-897C-A6AD0DF65F8C}" v="2226" dt="2021-07-13T17:34:38.142"/>
    <p1510:client id="{CC69BAD0-B878-4D5F-9EDC-F1CFB63E14B5}" v="190" dt="2021-08-18T18:06:57.811"/>
    <p1510:client id="{DE3E2EDD-0C54-46E7-89FB-B64497ACF787}" v="675" dt="2022-03-06T20:38:38.120"/>
    <p1510:client id="{FBB37465-09D8-4858-AE4A-99B5A9DE492D}" v="587" dt="2022-03-06T20:56:50.434"/>
  </p1510:revLst>
</p1510:revInfo>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0501"/>
    <p:restoredTop sz="96224" autoAdjust="0"/>
  </p:normalViewPr>
  <p:slideViewPr>
    <p:cSldViewPr snapToGrid="0" snapToObjects="1">
      <p:cViewPr varScale="1">
        <p:scale>
          <a:sx n="106" d="100"/>
          <a:sy n="106" d="100"/>
        </p:scale>
        <p:origin x="966" y="108"/>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commentAuthors" Target="commentAuthors.xml"/><Relationship Id="rId58" Type="http://schemas.microsoft.com/office/2015/10/relationships/revisionInfo" Target="revisionInfo.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theme" Target="theme/theme1.xml"/><Relationship Id="rId8" Type="http://schemas.openxmlformats.org/officeDocument/2006/relationships/slide" Target="slides/slide4.xml"/><Relationship Id="rId51" Type="http://schemas.openxmlformats.org/officeDocument/2006/relationships/notesMaster" Target="notesMasters/notesMaster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presProps" Target="presProp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ableStyles" Target="tableStyles.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handoutMaster" Target="handoutMasters/handout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dirty="0"/>
              <a:t>Accuracy Scores of Different</a:t>
            </a:r>
            <a:r>
              <a:rPr lang="en-US" baseline="0" dirty="0"/>
              <a:t> Algorithms</a:t>
            </a:r>
            <a:endParaRPr lang="en-US" dirty="0"/>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barChart>
        <c:barDir val="col"/>
        <c:grouping val="clustered"/>
        <c:varyColors val="0"/>
        <c:ser>
          <c:idx val="0"/>
          <c:order val="0"/>
          <c:tx>
            <c:strRef>
              <c:f>Planilha1!$B$1</c:f>
              <c:strCache>
                <c:ptCount val="1"/>
                <c:pt idx="0">
                  <c:v>Série 1</c:v>
                </c:pt>
              </c:strCache>
            </c:strRef>
          </c:tx>
          <c:spPr>
            <a:solidFill>
              <a:schemeClr val="accent3"/>
            </a:solidFill>
            <a:ln>
              <a:noFill/>
            </a:ln>
            <a:effectLst/>
          </c:spPr>
          <c:invertIfNegative val="0"/>
          <c:dPt>
            <c:idx val="1"/>
            <c:invertIfNegative val="0"/>
            <c:bubble3D val="0"/>
            <c:spPr>
              <a:solidFill>
                <a:schemeClr val="tx2"/>
              </a:solidFill>
              <a:ln>
                <a:noFill/>
              </a:ln>
              <a:effectLst/>
            </c:spPr>
            <c:extLst>
              <c:ext xmlns:c16="http://schemas.microsoft.com/office/drawing/2014/chart" uri="{C3380CC4-5D6E-409C-BE32-E72D297353CC}">
                <c16:uniqueId val="{00000004-0222-4400-942D-6F824A57D5EA}"/>
              </c:ext>
            </c:extLst>
          </c:dPt>
          <c:dLbls>
            <c:spPr>
              <a:noFill/>
              <a:ln>
                <a:noFill/>
              </a:ln>
              <a:effectLst/>
            </c:spPr>
            <c:txPr>
              <a:bodyPr rot="0" spcFirstLastPara="1" vertOverflow="ellipsis" vert="horz" wrap="square" lIns="38100" tIns="19050" rIns="38100" bIns="19050" anchor="ctr" anchorCtr="1">
                <a:spAutoFit/>
              </a:bodyPr>
              <a:lstStyle/>
              <a:p>
                <a:pPr>
                  <a:defRPr sz="1197" b="0" i="0" u="none" strike="noStrike" kern="1200" baseline="0">
                    <a:solidFill>
                      <a:schemeClr val="tx1">
                        <a:lumMod val="75000"/>
                        <a:lumOff val="25000"/>
                      </a:schemeClr>
                    </a:solidFill>
                    <a:latin typeface="+mn-lt"/>
                    <a:ea typeface="+mn-ea"/>
                    <a:cs typeface="+mn-cs"/>
                  </a:defRPr>
                </a:pPr>
                <a:endParaRPr lang="pt-BR"/>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Planilha1!$A$2:$A$5</c:f>
              <c:strCache>
                <c:ptCount val="4"/>
                <c:pt idx="0">
                  <c:v>KNN</c:v>
                </c:pt>
                <c:pt idx="1">
                  <c:v>Decision Tree</c:v>
                </c:pt>
                <c:pt idx="2">
                  <c:v>Logistic Regression</c:v>
                </c:pt>
                <c:pt idx="3">
                  <c:v>SVM</c:v>
                </c:pt>
              </c:strCache>
            </c:strRef>
          </c:cat>
          <c:val>
            <c:numRef>
              <c:f>Planilha1!$B$2:$B$5</c:f>
              <c:numCache>
                <c:formatCode>0%</c:formatCode>
                <c:ptCount val="4"/>
                <c:pt idx="0">
                  <c:v>0.84799999999999998</c:v>
                </c:pt>
                <c:pt idx="1">
                  <c:v>0.88900000000000001</c:v>
                </c:pt>
                <c:pt idx="2">
                  <c:v>0.84599999999999997</c:v>
                </c:pt>
                <c:pt idx="3">
                  <c:v>0.84799999999999998</c:v>
                </c:pt>
              </c:numCache>
            </c:numRef>
          </c:val>
          <c:extLst>
            <c:ext xmlns:c16="http://schemas.microsoft.com/office/drawing/2014/chart" uri="{C3380CC4-5D6E-409C-BE32-E72D297353CC}">
              <c16:uniqueId val="{00000000-0222-4400-942D-6F824A57D5EA}"/>
            </c:ext>
          </c:extLst>
        </c:ser>
        <c:dLbls>
          <c:showLegendKey val="0"/>
          <c:showVal val="0"/>
          <c:showCatName val="0"/>
          <c:showSerName val="0"/>
          <c:showPercent val="0"/>
          <c:showBubbleSize val="0"/>
        </c:dLbls>
        <c:gapWidth val="30"/>
        <c:overlap val="-27"/>
        <c:axId val="1966762944"/>
        <c:axId val="1966761280"/>
      </c:barChart>
      <c:catAx>
        <c:axId val="196676294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966761280"/>
        <c:crosses val="autoZero"/>
        <c:auto val="1"/>
        <c:lblAlgn val="ctr"/>
        <c:lblOffset val="100"/>
        <c:noMultiLvlLbl val="0"/>
      </c:catAx>
      <c:valAx>
        <c:axId val="1966761280"/>
        <c:scaling>
          <c:orientation val="minMax"/>
          <c:min val="0"/>
        </c:scaling>
        <c:delete val="1"/>
        <c:axPos val="l"/>
        <c:numFmt formatCode="0%" sourceLinked="1"/>
        <c:majorTickMark val="none"/>
        <c:minorTickMark val="none"/>
        <c:tickLblPos val="nextTo"/>
        <c:crossAx val="1966762944"/>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3/8/2022</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‹nº›</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3/8/2022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‹nº›</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3/8/2022</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‹nº›</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‹nº›</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8" Type="http://schemas.openxmlformats.org/officeDocument/2006/relationships/image" Target="../media/image10.sv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8.svg"/><Relationship Id="rId5" Type="http://schemas.openxmlformats.org/officeDocument/2006/relationships/image" Target="../media/image7.png"/><Relationship Id="rId4" Type="http://schemas.openxmlformats.org/officeDocument/2006/relationships/image" Target="../media/image6.svg"/><Relationship Id="rId9" Type="http://schemas.openxmlformats.org/officeDocument/2006/relationships/hyperlink" Target="https://github.com/leonardogcardoso/spaceY/blob/main/data_eda_visualization.ipynb" TargetMode="External"/></Relationships>
</file>

<file path=ppt/slides/_rels/slide12.xml.rels><?xml version="1.0" encoding="UTF-8" standalone="yes"?>
<Relationships xmlns="http://schemas.openxmlformats.org/package/2006/relationships"><Relationship Id="rId2" Type="http://schemas.openxmlformats.org/officeDocument/2006/relationships/hyperlink" Target="https://github.com/leonardogcardoso/spaceY/blob/main/data_eda_sql.ipynb" TargetMode="External"/><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hyperlink" Target="https://github.com/leonardogcardoso/spaceY/blob/main/data_visualization.ipynb" TargetMode="External"/><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image" Target="../media/image12.png"/><Relationship Id="rId4" Type="http://schemas.openxmlformats.org/officeDocument/2006/relationships/image" Target="../media/image11.png"/></Relationships>
</file>

<file path=ppt/slides/_rels/slide14.xml.rels><?xml version="1.0" encoding="UTF-8" standalone="yes"?>
<Relationships xmlns="http://schemas.openxmlformats.org/package/2006/relationships"><Relationship Id="rId3" Type="http://schemas.openxmlformats.org/officeDocument/2006/relationships/hyperlink" Target="https://github.com/leonardogcardoso/spaceY/blob/main/spacex_dash_app-2.py"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hyperlink" Target="https://github.com/leonardogcardoso/spaceY/blob/main/Machine_Learning_Lab.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image" Target="../media/image34.jpe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38.png"/></Relationships>
</file>

<file path=ppt/slides/_rels/slide42.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40.png"/></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hyperlink" Target="https://github.com/leonardogcardoso/spaceY/blob/main/data_collection.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3" Type="http://schemas.openxmlformats.org/officeDocument/2006/relationships/hyperlink" Target="https://github.com/leonardogcardoso/spaceY/blob/main/data_collection_scrap.ipynb" TargetMode="External"/><Relationship Id="rId2" Type="http://schemas.openxmlformats.org/officeDocument/2006/relationships/image" Target="../media/image3.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923330"/>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Leonardo Gomes Cardoso</a:t>
            </a:r>
          </a:p>
          <a:p>
            <a:r>
              <a:rPr lang="en-US" dirty="0">
                <a:solidFill>
                  <a:schemeClr val="bg2"/>
                </a:solidFill>
                <a:latin typeface="Abadi"/>
              </a:rPr>
              <a:t>4 March 2022</a:t>
            </a:r>
            <a:endParaRPr lang="en-US" dirty="0"/>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sp>
        <p:nvSpPr>
          <p:cNvPr id="5" name="CaixaDeTexto 4">
            <a:extLst>
              <a:ext uri="{FF2B5EF4-FFF2-40B4-BE49-F238E27FC236}">
                <a16:creationId xmlns:a16="http://schemas.microsoft.com/office/drawing/2014/main" id="{E73FDBA8-3D7B-4F86-B5AB-FCB210C3E875}"/>
              </a:ext>
            </a:extLst>
          </p:cNvPr>
          <p:cNvSpPr txBox="1"/>
          <p:nvPr/>
        </p:nvSpPr>
        <p:spPr>
          <a:xfrm>
            <a:off x="1213164" y="1765426"/>
            <a:ext cx="894284" cy="369332"/>
          </a:xfrm>
          <a:prstGeom prst="rect">
            <a:avLst/>
          </a:prstGeom>
          <a:noFill/>
        </p:spPr>
        <p:txBody>
          <a:bodyPr wrap="none" rtlCol="0">
            <a:spAutoFit/>
          </a:bodyPr>
          <a:lstStyle/>
          <a:p>
            <a:r>
              <a:rPr lang="pt-BR" dirty="0" err="1"/>
              <a:t>Process</a:t>
            </a:r>
            <a:endParaRPr lang="pt-BR" dirty="0"/>
          </a:p>
        </p:txBody>
      </p:sp>
      <p:sp>
        <p:nvSpPr>
          <p:cNvPr id="6" name="Retângulo: Cantos Arredondados 5">
            <a:extLst>
              <a:ext uri="{FF2B5EF4-FFF2-40B4-BE49-F238E27FC236}">
                <a16:creationId xmlns:a16="http://schemas.microsoft.com/office/drawing/2014/main" id="{4B40080B-7F5F-4588-8BDF-856C6F4E98D8}"/>
              </a:ext>
            </a:extLst>
          </p:cNvPr>
          <p:cNvSpPr/>
          <p:nvPr/>
        </p:nvSpPr>
        <p:spPr>
          <a:xfrm>
            <a:off x="1321806" y="2254313"/>
            <a:ext cx="8944824" cy="724277"/>
          </a:xfrm>
          <a:prstGeom prst="roundRect">
            <a:avLst/>
          </a:prstGeom>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Perform</a:t>
            </a:r>
            <a:r>
              <a:rPr lang="pt-BR" dirty="0"/>
              <a:t> EDA </a:t>
            </a:r>
            <a:r>
              <a:rPr lang="pt-BR" dirty="0" err="1"/>
              <a:t>on</a:t>
            </a:r>
            <a:r>
              <a:rPr lang="pt-BR" dirty="0"/>
              <a:t> </a:t>
            </a:r>
            <a:r>
              <a:rPr lang="pt-BR" dirty="0" err="1"/>
              <a:t>dataset</a:t>
            </a:r>
            <a:endParaRPr lang="pt-BR" dirty="0"/>
          </a:p>
        </p:txBody>
      </p:sp>
      <p:sp>
        <p:nvSpPr>
          <p:cNvPr id="9" name="Retângulo: Cantos Arredondados 8">
            <a:extLst>
              <a:ext uri="{FF2B5EF4-FFF2-40B4-BE49-F238E27FC236}">
                <a16:creationId xmlns:a16="http://schemas.microsoft.com/office/drawing/2014/main" id="{608E4F92-480C-43A0-BD9B-3C1D18D28A49}"/>
              </a:ext>
            </a:extLst>
          </p:cNvPr>
          <p:cNvSpPr/>
          <p:nvPr/>
        </p:nvSpPr>
        <p:spPr>
          <a:xfrm>
            <a:off x="1321806" y="3096660"/>
            <a:ext cx="4418091" cy="724277"/>
          </a:xfrm>
          <a:prstGeom prst="roundRect">
            <a:avLst/>
          </a:prstGeom>
          <a:solidFill>
            <a:schemeClr val="accent1">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Number</a:t>
            </a:r>
            <a:r>
              <a:rPr lang="pt-BR" dirty="0"/>
              <a:t> </a:t>
            </a:r>
            <a:r>
              <a:rPr lang="pt-BR" dirty="0" err="1"/>
              <a:t>of</a:t>
            </a:r>
            <a:r>
              <a:rPr lang="pt-BR" dirty="0"/>
              <a:t> </a:t>
            </a:r>
            <a:r>
              <a:rPr lang="pt-BR" dirty="0" err="1"/>
              <a:t>launches</a:t>
            </a:r>
            <a:r>
              <a:rPr lang="pt-BR" dirty="0"/>
              <a:t> </a:t>
            </a:r>
            <a:r>
              <a:rPr lang="pt-BR" dirty="0" err="1"/>
              <a:t>by</a:t>
            </a:r>
            <a:r>
              <a:rPr lang="pt-BR" dirty="0"/>
              <a:t> site</a:t>
            </a:r>
          </a:p>
        </p:txBody>
      </p:sp>
      <p:sp>
        <p:nvSpPr>
          <p:cNvPr id="10" name="Retângulo: Cantos Arredondados 9">
            <a:extLst>
              <a:ext uri="{FF2B5EF4-FFF2-40B4-BE49-F238E27FC236}">
                <a16:creationId xmlns:a16="http://schemas.microsoft.com/office/drawing/2014/main" id="{BF5EC05F-95BC-4639-8CD5-F258CFFAF724}"/>
              </a:ext>
            </a:extLst>
          </p:cNvPr>
          <p:cNvSpPr/>
          <p:nvPr/>
        </p:nvSpPr>
        <p:spPr>
          <a:xfrm>
            <a:off x="5848539" y="3096660"/>
            <a:ext cx="4418091" cy="724277"/>
          </a:xfrm>
          <a:prstGeom prst="roundRect">
            <a:avLst/>
          </a:prstGeom>
          <a:solidFill>
            <a:schemeClr val="accent1">
              <a:lumMod val="60000"/>
              <a:lumOff val="4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Number</a:t>
            </a:r>
            <a:r>
              <a:rPr lang="pt-BR" dirty="0"/>
              <a:t> </a:t>
            </a:r>
            <a:r>
              <a:rPr lang="pt-BR" dirty="0" err="1"/>
              <a:t>of</a:t>
            </a:r>
            <a:r>
              <a:rPr lang="pt-BR" dirty="0"/>
              <a:t> </a:t>
            </a:r>
            <a:r>
              <a:rPr lang="pt-BR" dirty="0" err="1"/>
              <a:t>launches</a:t>
            </a:r>
            <a:r>
              <a:rPr lang="pt-BR" dirty="0"/>
              <a:t> </a:t>
            </a:r>
            <a:r>
              <a:rPr lang="pt-BR" dirty="0" err="1"/>
              <a:t>by</a:t>
            </a:r>
            <a:r>
              <a:rPr lang="pt-BR" dirty="0"/>
              <a:t> </a:t>
            </a:r>
            <a:r>
              <a:rPr lang="pt-BR" dirty="0" err="1"/>
              <a:t>orbit</a:t>
            </a:r>
            <a:endParaRPr lang="pt-BR" dirty="0"/>
          </a:p>
        </p:txBody>
      </p:sp>
      <p:sp>
        <p:nvSpPr>
          <p:cNvPr id="11" name="Retângulo: Cantos Arredondados 10">
            <a:extLst>
              <a:ext uri="{FF2B5EF4-FFF2-40B4-BE49-F238E27FC236}">
                <a16:creationId xmlns:a16="http://schemas.microsoft.com/office/drawing/2014/main" id="{6A8BD90B-221A-4397-A2C3-60B3B10D5D66}"/>
              </a:ext>
            </a:extLst>
          </p:cNvPr>
          <p:cNvSpPr/>
          <p:nvPr/>
        </p:nvSpPr>
        <p:spPr>
          <a:xfrm>
            <a:off x="1321806" y="3948435"/>
            <a:ext cx="2190939" cy="724277"/>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Outcome</a:t>
            </a:r>
            <a:r>
              <a:rPr lang="pt-BR" dirty="0">
                <a:solidFill>
                  <a:schemeClr val="tx1"/>
                </a:solidFill>
              </a:rPr>
              <a:t> </a:t>
            </a:r>
            <a:r>
              <a:rPr lang="pt-BR" dirty="0" err="1">
                <a:solidFill>
                  <a:schemeClr val="tx1"/>
                </a:solidFill>
              </a:rPr>
              <a:t>by</a:t>
            </a:r>
            <a:r>
              <a:rPr lang="pt-BR" dirty="0">
                <a:solidFill>
                  <a:schemeClr val="tx1"/>
                </a:solidFill>
              </a:rPr>
              <a:t> </a:t>
            </a:r>
            <a:r>
              <a:rPr lang="pt-BR" dirty="0" err="1">
                <a:solidFill>
                  <a:schemeClr val="tx1"/>
                </a:solidFill>
              </a:rPr>
              <a:t>orbit</a:t>
            </a:r>
            <a:endParaRPr lang="pt-BR" dirty="0">
              <a:solidFill>
                <a:schemeClr val="tx1"/>
              </a:solidFill>
            </a:endParaRPr>
          </a:p>
        </p:txBody>
      </p:sp>
      <p:sp>
        <p:nvSpPr>
          <p:cNvPr id="12" name="Retângulo: Cantos Arredondados 11">
            <a:extLst>
              <a:ext uri="{FF2B5EF4-FFF2-40B4-BE49-F238E27FC236}">
                <a16:creationId xmlns:a16="http://schemas.microsoft.com/office/drawing/2014/main" id="{889BA3F7-339E-404D-8CA9-EE8421341FC7}"/>
              </a:ext>
            </a:extLst>
          </p:cNvPr>
          <p:cNvSpPr/>
          <p:nvPr/>
        </p:nvSpPr>
        <p:spPr>
          <a:xfrm>
            <a:off x="3548958" y="3948435"/>
            <a:ext cx="2190939" cy="724277"/>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Export</a:t>
            </a:r>
            <a:r>
              <a:rPr lang="pt-BR" dirty="0">
                <a:solidFill>
                  <a:schemeClr val="tx1"/>
                </a:solidFill>
              </a:rPr>
              <a:t> </a:t>
            </a:r>
            <a:r>
              <a:rPr lang="pt-BR" dirty="0" err="1">
                <a:solidFill>
                  <a:schemeClr val="tx1"/>
                </a:solidFill>
              </a:rPr>
              <a:t>csv</a:t>
            </a:r>
            <a:endParaRPr lang="pt-BR" dirty="0">
              <a:solidFill>
                <a:schemeClr val="tx1"/>
              </a:solidFill>
            </a:endParaRPr>
          </a:p>
        </p:txBody>
      </p:sp>
      <p:sp>
        <p:nvSpPr>
          <p:cNvPr id="13" name="Retângulo: Cantos Arredondados 12">
            <a:extLst>
              <a:ext uri="{FF2B5EF4-FFF2-40B4-BE49-F238E27FC236}">
                <a16:creationId xmlns:a16="http://schemas.microsoft.com/office/drawing/2014/main" id="{06B5A665-E697-4EF9-B05D-0BFF2E48E17D}"/>
              </a:ext>
            </a:extLst>
          </p:cNvPr>
          <p:cNvSpPr/>
          <p:nvPr/>
        </p:nvSpPr>
        <p:spPr>
          <a:xfrm>
            <a:off x="5848539" y="3948435"/>
            <a:ext cx="2190939" cy="724277"/>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Landing </a:t>
            </a:r>
            <a:r>
              <a:rPr lang="pt-BR" dirty="0" err="1">
                <a:solidFill>
                  <a:schemeClr val="tx1"/>
                </a:solidFill>
              </a:rPr>
              <a:t>outcome</a:t>
            </a:r>
            <a:r>
              <a:rPr lang="pt-BR" dirty="0">
                <a:solidFill>
                  <a:schemeClr val="tx1"/>
                </a:solidFill>
              </a:rPr>
              <a:t> </a:t>
            </a:r>
            <a:r>
              <a:rPr lang="pt-BR" dirty="0" err="1">
                <a:solidFill>
                  <a:schemeClr val="tx1"/>
                </a:solidFill>
              </a:rPr>
              <a:t>label</a:t>
            </a:r>
            <a:endParaRPr lang="pt-BR" dirty="0">
              <a:solidFill>
                <a:schemeClr val="tx1"/>
              </a:solidFill>
            </a:endParaRPr>
          </a:p>
        </p:txBody>
      </p:sp>
      <p:sp>
        <p:nvSpPr>
          <p:cNvPr id="14" name="Retângulo: Cantos Arredondados 13">
            <a:extLst>
              <a:ext uri="{FF2B5EF4-FFF2-40B4-BE49-F238E27FC236}">
                <a16:creationId xmlns:a16="http://schemas.microsoft.com/office/drawing/2014/main" id="{CD1FD6F6-F28F-434F-A473-32D9B286B33F}"/>
              </a:ext>
            </a:extLst>
          </p:cNvPr>
          <p:cNvSpPr/>
          <p:nvPr/>
        </p:nvSpPr>
        <p:spPr>
          <a:xfrm>
            <a:off x="8075691" y="3948435"/>
            <a:ext cx="2190939" cy="724277"/>
          </a:xfrm>
          <a:prstGeom prst="roundRect">
            <a:avLst/>
          </a:prstGeom>
          <a:solidFill>
            <a:schemeClr val="accent1">
              <a:lumMod val="20000"/>
              <a:lumOff val="80000"/>
            </a:schemeClr>
          </a:solidFill>
          <a:ln w="381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solidFill>
                  <a:schemeClr val="tx1"/>
                </a:solidFill>
              </a:rPr>
              <a:t>Sucess</a:t>
            </a:r>
            <a:r>
              <a:rPr lang="pt-BR" dirty="0">
                <a:solidFill>
                  <a:schemeClr val="tx1"/>
                </a:solidFill>
              </a:rPr>
              <a:t> rate </a:t>
            </a:r>
            <a:r>
              <a:rPr lang="pt-BR" dirty="0" err="1">
                <a:solidFill>
                  <a:schemeClr val="tx1"/>
                </a:solidFill>
              </a:rPr>
              <a:t>by</a:t>
            </a:r>
            <a:r>
              <a:rPr lang="pt-BR" dirty="0">
                <a:solidFill>
                  <a:schemeClr val="tx1"/>
                </a:solidFill>
              </a:rPr>
              <a:t> landing</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pic>
        <p:nvPicPr>
          <p:cNvPr id="8" name="Gráfico 7">
            <a:extLst>
              <a:ext uri="{FF2B5EF4-FFF2-40B4-BE49-F238E27FC236}">
                <a16:creationId xmlns:a16="http://schemas.microsoft.com/office/drawing/2014/main" id="{9A0A0F7F-DCD7-46F0-97BC-7AE48799836E}"/>
              </a:ext>
            </a:extLst>
          </p:cNvPr>
          <p:cNvPicPr>
            <a:picLocks noChangeAspect="1"/>
          </p:cNvPicPr>
          <p:nvPr/>
        </p:nvPicPr>
        <p:blipFill rotWithShape="1">
          <a:blip r:embed="rId3">
            <a:extLst>
              <a:ext uri="{96DAC541-7B7A-43D3-8B79-37D633B846F1}">
                <asvg:svgBlip xmlns:asvg="http://schemas.microsoft.com/office/drawing/2016/SVG/main" r:embed="rId4"/>
              </a:ext>
            </a:extLst>
          </a:blip>
          <a:srcRect b="23906"/>
          <a:stretch/>
        </p:blipFill>
        <p:spPr>
          <a:xfrm>
            <a:off x="4381288" y="1512455"/>
            <a:ext cx="2247168" cy="1709966"/>
          </a:xfrm>
          <a:prstGeom prst="rect">
            <a:avLst/>
          </a:prstGeom>
        </p:spPr>
      </p:pic>
      <p:pic>
        <p:nvPicPr>
          <p:cNvPr id="10" name="Gráfico 9">
            <a:extLst>
              <a:ext uri="{FF2B5EF4-FFF2-40B4-BE49-F238E27FC236}">
                <a16:creationId xmlns:a16="http://schemas.microsoft.com/office/drawing/2014/main" id="{4D47B36E-63C7-4000-97C3-A1E4F124C3D4}"/>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b="24680"/>
          <a:stretch/>
        </p:blipFill>
        <p:spPr>
          <a:xfrm>
            <a:off x="8436143" y="1512455"/>
            <a:ext cx="2247168" cy="1692564"/>
          </a:xfrm>
          <a:prstGeom prst="rect">
            <a:avLst/>
          </a:prstGeom>
        </p:spPr>
      </p:pic>
      <p:pic>
        <p:nvPicPr>
          <p:cNvPr id="12" name="Gráfico 11">
            <a:extLst>
              <a:ext uri="{FF2B5EF4-FFF2-40B4-BE49-F238E27FC236}">
                <a16:creationId xmlns:a16="http://schemas.microsoft.com/office/drawing/2014/main" id="{36E53FE9-4382-4B99-BA59-3375278BE2C4}"/>
              </a:ext>
            </a:extLst>
          </p:cNvPr>
          <p:cNvPicPr>
            <a:picLocks noChangeAspect="1"/>
          </p:cNvPicPr>
          <p:nvPr/>
        </p:nvPicPr>
        <p:blipFill rotWithShape="1">
          <a:blip r:embed="rId7">
            <a:extLst>
              <a:ext uri="{96DAC541-7B7A-43D3-8B79-37D633B846F1}">
                <asvg:svgBlip xmlns:asvg="http://schemas.microsoft.com/office/drawing/2016/SVG/main" r:embed="rId8"/>
              </a:ext>
            </a:extLst>
          </a:blip>
          <a:srcRect b="28280"/>
          <a:stretch/>
        </p:blipFill>
        <p:spPr>
          <a:xfrm>
            <a:off x="326435" y="1512455"/>
            <a:ext cx="2247166" cy="1611664"/>
          </a:xfrm>
          <a:prstGeom prst="rect">
            <a:avLst/>
          </a:prstGeom>
        </p:spPr>
      </p:pic>
      <p:sp>
        <p:nvSpPr>
          <p:cNvPr id="13" name="CaixaDeTexto 12">
            <a:extLst>
              <a:ext uri="{FF2B5EF4-FFF2-40B4-BE49-F238E27FC236}">
                <a16:creationId xmlns:a16="http://schemas.microsoft.com/office/drawing/2014/main" id="{65D50395-6241-46E1-8C92-173383EB106B}"/>
              </a:ext>
            </a:extLst>
          </p:cNvPr>
          <p:cNvSpPr txBox="1"/>
          <p:nvPr/>
        </p:nvSpPr>
        <p:spPr>
          <a:xfrm>
            <a:off x="498407" y="3333777"/>
            <a:ext cx="2353016" cy="1569660"/>
          </a:xfrm>
          <a:prstGeom prst="rect">
            <a:avLst/>
          </a:prstGeom>
          <a:noFill/>
        </p:spPr>
        <p:txBody>
          <a:bodyPr wrap="none" rtlCol="0">
            <a:spAutoFit/>
          </a:bodyPr>
          <a:lstStyle/>
          <a:p>
            <a:pPr marL="171450" indent="-171450">
              <a:buFont typeface="Arial" panose="020B0604020202020204" pitchFamily="34" charset="0"/>
              <a:buChar char="•"/>
            </a:pPr>
            <a:r>
              <a:rPr lang="pt-BR" sz="1600" dirty="0" err="1">
                <a:solidFill>
                  <a:schemeClr val="tx1">
                    <a:lumMod val="50000"/>
                    <a:lumOff val="50000"/>
                  </a:schemeClr>
                </a:solidFill>
              </a:rPr>
              <a:t>Flight</a:t>
            </a:r>
            <a:r>
              <a:rPr lang="pt-BR" sz="1600" dirty="0">
                <a:solidFill>
                  <a:schemeClr val="tx1">
                    <a:lumMod val="50000"/>
                    <a:lumOff val="50000"/>
                  </a:schemeClr>
                </a:solidFill>
              </a:rPr>
              <a:t> </a:t>
            </a:r>
            <a:r>
              <a:rPr lang="pt-BR" sz="1600" dirty="0" err="1">
                <a:solidFill>
                  <a:schemeClr val="tx1">
                    <a:lumMod val="50000"/>
                    <a:lumOff val="50000"/>
                  </a:schemeClr>
                </a:solidFill>
              </a:rPr>
              <a:t>number</a:t>
            </a:r>
            <a:r>
              <a:rPr lang="pt-BR" sz="1600" dirty="0">
                <a:solidFill>
                  <a:schemeClr val="tx1">
                    <a:lumMod val="50000"/>
                    <a:lumOff val="50000"/>
                  </a:schemeClr>
                </a:solidFill>
              </a:rPr>
              <a:t> x </a:t>
            </a:r>
            <a:r>
              <a:rPr lang="pt-BR" sz="1600" dirty="0" err="1">
                <a:solidFill>
                  <a:schemeClr val="tx1">
                    <a:lumMod val="50000"/>
                    <a:lumOff val="50000"/>
                  </a:schemeClr>
                </a:solidFill>
              </a:rPr>
              <a:t>Payload</a:t>
            </a:r>
            <a:endParaRPr lang="pt-BR" sz="1600" dirty="0">
              <a:solidFill>
                <a:schemeClr val="tx1">
                  <a:lumMod val="50000"/>
                  <a:lumOff val="50000"/>
                </a:schemeClr>
              </a:solidFill>
            </a:endParaRPr>
          </a:p>
          <a:p>
            <a:pPr marL="171450" indent="-171450">
              <a:buFont typeface="Arial" panose="020B0604020202020204" pitchFamily="34" charset="0"/>
              <a:buChar char="•"/>
            </a:pPr>
            <a:r>
              <a:rPr lang="pt-BR" sz="1600" dirty="0" err="1">
                <a:solidFill>
                  <a:schemeClr val="tx1">
                    <a:lumMod val="50000"/>
                    <a:lumOff val="50000"/>
                  </a:schemeClr>
                </a:solidFill>
              </a:rPr>
              <a:t>Flight</a:t>
            </a:r>
            <a:r>
              <a:rPr lang="pt-BR" sz="1600" dirty="0">
                <a:solidFill>
                  <a:schemeClr val="tx1">
                    <a:lumMod val="50000"/>
                    <a:lumOff val="50000"/>
                  </a:schemeClr>
                </a:solidFill>
              </a:rPr>
              <a:t> </a:t>
            </a:r>
            <a:r>
              <a:rPr lang="pt-BR" sz="1600" dirty="0" err="1">
                <a:solidFill>
                  <a:schemeClr val="tx1">
                    <a:lumMod val="50000"/>
                    <a:lumOff val="50000"/>
                  </a:schemeClr>
                </a:solidFill>
              </a:rPr>
              <a:t>number</a:t>
            </a:r>
            <a:r>
              <a:rPr lang="pt-BR" sz="1600" dirty="0">
                <a:solidFill>
                  <a:schemeClr val="tx1">
                    <a:lumMod val="50000"/>
                    <a:lumOff val="50000"/>
                  </a:schemeClr>
                </a:solidFill>
              </a:rPr>
              <a:t> x </a:t>
            </a:r>
            <a:r>
              <a:rPr lang="pt-BR" sz="1600" dirty="0" err="1">
                <a:solidFill>
                  <a:schemeClr val="tx1">
                    <a:lumMod val="50000"/>
                    <a:lumOff val="50000"/>
                  </a:schemeClr>
                </a:solidFill>
              </a:rPr>
              <a:t>ite</a:t>
            </a:r>
            <a:endParaRPr lang="pt-BR" sz="1600" dirty="0">
              <a:solidFill>
                <a:schemeClr val="tx1">
                  <a:lumMod val="50000"/>
                  <a:lumOff val="50000"/>
                </a:schemeClr>
              </a:solidFill>
            </a:endParaRPr>
          </a:p>
          <a:p>
            <a:pPr marL="171450" indent="-171450">
              <a:buFont typeface="Arial" panose="020B0604020202020204" pitchFamily="34" charset="0"/>
              <a:buChar char="•"/>
            </a:pPr>
            <a:r>
              <a:rPr lang="pt-BR" sz="1600" dirty="0" err="1">
                <a:solidFill>
                  <a:schemeClr val="tx1">
                    <a:lumMod val="50000"/>
                    <a:lumOff val="50000"/>
                  </a:schemeClr>
                </a:solidFill>
              </a:rPr>
              <a:t>Payload</a:t>
            </a:r>
            <a:r>
              <a:rPr lang="pt-BR" sz="1600" dirty="0">
                <a:solidFill>
                  <a:schemeClr val="tx1">
                    <a:lumMod val="50000"/>
                    <a:lumOff val="50000"/>
                  </a:schemeClr>
                </a:solidFill>
              </a:rPr>
              <a:t> x </a:t>
            </a:r>
            <a:r>
              <a:rPr lang="pt-BR" sz="1600" dirty="0" err="1">
                <a:solidFill>
                  <a:schemeClr val="tx1">
                    <a:lumMod val="50000"/>
                    <a:lumOff val="50000"/>
                  </a:schemeClr>
                </a:solidFill>
              </a:rPr>
              <a:t>Launch</a:t>
            </a:r>
            <a:r>
              <a:rPr lang="pt-BR" sz="1600" dirty="0">
                <a:solidFill>
                  <a:schemeClr val="tx1">
                    <a:lumMod val="50000"/>
                    <a:lumOff val="50000"/>
                  </a:schemeClr>
                </a:solidFill>
              </a:rPr>
              <a:t> Site </a:t>
            </a:r>
          </a:p>
          <a:p>
            <a:pPr marL="171450" indent="-171450">
              <a:buFont typeface="Arial" panose="020B0604020202020204" pitchFamily="34" charset="0"/>
              <a:buChar char="•"/>
            </a:pPr>
            <a:r>
              <a:rPr lang="pt-BR" sz="1600" dirty="0" err="1">
                <a:solidFill>
                  <a:schemeClr val="tx1">
                    <a:lumMod val="50000"/>
                    <a:lumOff val="50000"/>
                  </a:schemeClr>
                </a:solidFill>
              </a:rPr>
              <a:t>Orbit</a:t>
            </a:r>
            <a:r>
              <a:rPr lang="pt-BR" sz="1600" dirty="0">
                <a:solidFill>
                  <a:schemeClr val="tx1">
                    <a:lumMod val="50000"/>
                    <a:lumOff val="50000"/>
                  </a:schemeClr>
                </a:solidFill>
              </a:rPr>
              <a:t> x </a:t>
            </a:r>
            <a:r>
              <a:rPr lang="pt-BR" sz="1600" dirty="0" err="1">
                <a:solidFill>
                  <a:schemeClr val="tx1">
                    <a:lumMod val="50000"/>
                    <a:lumOff val="50000"/>
                  </a:schemeClr>
                </a:solidFill>
              </a:rPr>
              <a:t>Flight</a:t>
            </a:r>
            <a:r>
              <a:rPr lang="pt-BR" sz="1600" dirty="0">
                <a:solidFill>
                  <a:schemeClr val="tx1">
                    <a:lumMod val="50000"/>
                    <a:lumOff val="50000"/>
                  </a:schemeClr>
                </a:solidFill>
              </a:rPr>
              <a:t> </a:t>
            </a:r>
            <a:r>
              <a:rPr lang="pt-BR" sz="1600" dirty="0" err="1">
                <a:solidFill>
                  <a:schemeClr val="tx1">
                    <a:lumMod val="50000"/>
                    <a:lumOff val="50000"/>
                  </a:schemeClr>
                </a:solidFill>
              </a:rPr>
              <a:t>number</a:t>
            </a:r>
            <a:endParaRPr lang="pt-BR" sz="1600" dirty="0">
              <a:solidFill>
                <a:schemeClr val="tx1">
                  <a:lumMod val="50000"/>
                  <a:lumOff val="50000"/>
                </a:schemeClr>
              </a:solidFill>
            </a:endParaRPr>
          </a:p>
          <a:p>
            <a:pPr marL="171450" indent="-171450">
              <a:buFont typeface="Arial" panose="020B0604020202020204" pitchFamily="34" charset="0"/>
              <a:buChar char="•"/>
            </a:pPr>
            <a:r>
              <a:rPr lang="pt-BR" sz="1600" dirty="0" err="1">
                <a:solidFill>
                  <a:schemeClr val="tx1">
                    <a:lumMod val="50000"/>
                    <a:lumOff val="50000"/>
                  </a:schemeClr>
                </a:solidFill>
              </a:rPr>
              <a:t>Payload</a:t>
            </a:r>
            <a:r>
              <a:rPr lang="pt-BR" sz="1600" dirty="0">
                <a:solidFill>
                  <a:schemeClr val="tx1">
                    <a:lumMod val="50000"/>
                    <a:lumOff val="50000"/>
                  </a:schemeClr>
                </a:solidFill>
              </a:rPr>
              <a:t> x </a:t>
            </a:r>
            <a:r>
              <a:rPr lang="pt-BR" sz="1600" dirty="0" err="1">
                <a:solidFill>
                  <a:schemeClr val="tx1">
                    <a:lumMod val="50000"/>
                    <a:lumOff val="50000"/>
                  </a:schemeClr>
                </a:solidFill>
              </a:rPr>
              <a:t>Orbit</a:t>
            </a:r>
            <a:endParaRPr lang="pt-BR" sz="1600" dirty="0">
              <a:solidFill>
                <a:schemeClr val="tx1">
                  <a:lumMod val="50000"/>
                  <a:lumOff val="50000"/>
                </a:schemeClr>
              </a:solidFill>
            </a:endParaRPr>
          </a:p>
          <a:p>
            <a:pPr marL="171450" indent="-171450">
              <a:buFont typeface="Arial" panose="020B0604020202020204" pitchFamily="34" charset="0"/>
              <a:buChar char="•"/>
            </a:pPr>
            <a:r>
              <a:rPr lang="pt-BR" sz="1600" dirty="0" err="1">
                <a:solidFill>
                  <a:schemeClr val="tx1">
                    <a:lumMod val="50000"/>
                    <a:lumOff val="50000"/>
                  </a:schemeClr>
                </a:solidFill>
              </a:rPr>
              <a:t>Orbit</a:t>
            </a:r>
            <a:r>
              <a:rPr lang="pt-BR" sz="1600" dirty="0">
                <a:solidFill>
                  <a:schemeClr val="tx1">
                    <a:lumMod val="50000"/>
                    <a:lumOff val="50000"/>
                  </a:schemeClr>
                </a:solidFill>
              </a:rPr>
              <a:t> x </a:t>
            </a:r>
            <a:r>
              <a:rPr lang="pt-BR" sz="1600" dirty="0" err="1">
                <a:solidFill>
                  <a:schemeClr val="tx1">
                    <a:lumMod val="50000"/>
                    <a:lumOff val="50000"/>
                  </a:schemeClr>
                </a:solidFill>
              </a:rPr>
              <a:t>Payload</a:t>
            </a:r>
            <a:endParaRPr lang="pt-BR" sz="1600" dirty="0">
              <a:solidFill>
                <a:schemeClr val="tx1">
                  <a:lumMod val="50000"/>
                  <a:lumOff val="50000"/>
                </a:schemeClr>
              </a:solidFill>
            </a:endParaRPr>
          </a:p>
        </p:txBody>
      </p:sp>
      <p:sp>
        <p:nvSpPr>
          <p:cNvPr id="14" name="CaixaDeTexto 13">
            <a:extLst>
              <a:ext uri="{FF2B5EF4-FFF2-40B4-BE49-F238E27FC236}">
                <a16:creationId xmlns:a16="http://schemas.microsoft.com/office/drawing/2014/main" id="{503D94E4-62A6-40B9-A25E-A29845F1C427}"/>
              </a:ext>
            </a:extLst>
          </p:cNvPr>
          <p:cNvSpPr txBox="1"/>
          <p:nvPr/>
        </p:nvSpPr>
        <p:spPr>
          <a:xfrm>
            <a:off x="4778551" y="3333777"/>
            <a:ext cx="1452642" cy="338554"/>
          </a:xfrm>
          <a:prstGeom prst="rect">
            <a:avLst/>
          </a:prstGeom>
          <a:noFill/>
        </p:spPr>
        <p:txBody>
          <a:bodyPr wrap="none" rtlCol="0">
            <a:spAutoFit/>
          </a:bodyPr>
          <a:lstStyle/>
          <a:p>
            <a:pPr marL="171450" indent="-171450">
              <a:buFont typeface="Arial" panose="020B0604020202020204" pitchFamily="34" charset="0"/>
              <a:buChar char="•"/>
            </a:pPr>
            <a:r>
              <a:rPr lang="pt-BR" sz="1600" dirty="0" err="1">
                <a:solidFill>
                  <a:schemeClr val="tx1">
                    <a:lumMod val="50000"/>
                    <a:lumOff val="50000"/>
                  </a:schemeClr>
                </a:solidFill>
              </a:rPr>
              <a:t>Mean</a:t>
            </a:r>
            <a:r>
              <a:rPr lang="pt-BR" sz="1600" dirty="0">
                <a:solidFill>
                  <a:schemeClr val="tx1">
                    <a:lumMod val="50000"/>
                    <a:lumOff val="50000"/>
                  </a:schemeClr>
                </a:solidFill>
              </a:rPr>
              <a:t> x </a:t>
            </a:r>
            <a:r>
              <a:rPr lang="pt-BR" sz="1600" dirty="0" err="1">
                <a:solidFill>
                  <a:schemeClr val="tx1">
                    <a:lumMod val="50000"/>
                    <a:lumOff val="50000"/>
                  </a:schemeClr>
                </a:solidFill>
              </a:rPr>
              <a:t>Orbit</a:t>
            </a:r>
            <a:endParaRPr lang="pt-BR" sz="1600" dirty="0">
              <a:solidFill>
                <a:schemeClr val="tx1">
                  <a:lumMod val="50000"/>
                  <a:lumOff val="50000"/>
                </a:schemeClr>
              </a:solidFill>
            </a:endParaRPr>
          </a:p>
        </p:txBody>
      </p:sp>
      <p:sp>
        <p:nvSpPr>
          <p:cNvPr id="15" name="CaixaDeTexto 14">
            <a:extLst>
              <a:ext uri="{FF2B5EF4-FFF2-40B4-BE49-F238E27FC236}">
                <a16:creationId xmlns:a16="http://schemas.microsoft.com/office/drawing/2014/main" id="{49A543DD-E88C-410E-BB52-36B8C131D34B}"/>
              </a:ext>
            </a:extLst>
          </p:cNvPr>
          <p:cNvSpPr txBox="1"/>
          <p:nvPr/>
        </p:nvSpPr>
        <p:spPr>
          <a:xfrm>
            <a:off x="8646262" y="3333777"/>
            <a:ext cx="1957972" cy="338554"/>
          </a:xfrm>
          <a:prstGeom prst="rect">
            <a:avLst/>
          </a:prstGeom>
          <a:noFill/>
        </p:spPr>
        <p:txBody>
          <a:bodyPr wrap="none" rtlCol="0">
            <a:spAutoFit/>
          </a:bodyPr>
          <a:lstStyle/>
          <a:p>
            <a:pPr marL="171450" indent="-171450">
              <a:buFont typeface="Arial" panose="020B0604020202020204" pitchFamily="34" charset="0"/>
              <a:buChar char="•"/>
            </a:pPr>
            <a:r>
              <a:rPr lang="pt-BR" sz="1600" dirty="0" err="1">
                <a:solidFill>
                  <a:schemeClr val="tx1">
                    <a:lumMod val="50000"/>
                    <a:lumOff val="50000"/>
                  </a:schemeClr>
                </a:solidFill>
              </a:rPr>
              <a:t>Success</a:t>
            </a:r>
            <a:r>
              <a:rPr lang="pt-BR" sz="1600" dirty="0">
                <a:solidFill>
                  <a:schemeClr val="tx1">
                    <a:lumMod val="50000"/>
                    <a:lumOff val="50000"/>
                  </a:schemeClr>
                </a:solidFill>
              </a:rPr>
              <a:t> Rate x Year</a:t>
            </a:r>
          </a:p>
        </p:txBody>
      </p:sp>
      <p:sp>
        <p:nvSpPr>
          <p:cNvPr id="16" name="CaixaDeTexto 15">
            <a:extLst>
              <a:ext uri="{FF2B5EF4-FFF2-40B4-BE49-F238E27FC236}">
                <a16:creationId xmlns:a16="http://schemas.microsoft.com/office/drawing/2014/main" id="{1E8E3138-595E-4046-9FDA-001D41C7063C}"/>
              </a:ext>
            </a:extLst>
          </p:cNvPr>
          <p:cNvSpPr txBox="1"/>
          <p:nvPr/>
        </p:nvSpPr>
        <p:spPr>
          <a:xfrm>
            <a:off x="9155970" y="6254822"/>
            <a:ext cx="1527341" cy="369332"/>
          </a:xfrm>
          <a:prstGeom prst="rect">
            <a:avLst/>
          </a:prstGeom>
          <a:noFill/>
        </p:spPr>
        <p:txBody>
          <a:bodyPr wrap="none" rtlCol="0">
            <a:spAutoFit/>
          </a:bodyPr>
          <a:lstStyle/>
          <a:p>
            <a:r>
              <a:rPr lang="pt-BR" dirty="0">
                <a:hlinkClick r:id="rId9"/>
              </a:rPr>
              <a:t>Link </a:t>
            </a:r>
            <a:r>
              <a:rPr lang="pt-BR" dirty="0" err="1">
                <a:hlinkClick r:id="rId9"/>
              </a:rPr>
              <a:t>to</a:t>
            </a:r>
            <a:r>
              <a:rPr lang="pt-BR" dirty="0">
                <a:hlinkClick r:id="rId9"/>
              </a:rPr>
              <a:t> GitHub</a:t>
            </a:r>
            <a:endParaRPr lang="pt-BR" dirty="0"/>
          </a:p>
        </p:txBody>
      </p:sp>
      <p:sp>
        <p:nvSpPr>
          <p:cNvPr id="17" name="CaixaDeTexto 16">
            <a:extLst>
              <a:ext uri="{FF2B5EF4-FFF2-40B4-BE49-F238E27FC236}">
                <a16:creationId xmlns:a16="http://schemas.microsoft.com/office/drawing/2014/main" id="{BC0E21F7-AEA1-4029-A826-C387039EE382}"/>
              </a:ext>
            </a:extLst>
          </p:cNvPr>
          <p:cNvSpPr txBox="1"/>
          <p:nvPr/>
        </p:nvSpPr>
        <p:spPr>
          <a:xfrm>
            <a:off x="326436" y="5116049"/>
            <a:ext cx="2769850" cy="1323439"/>
          </a:xfrm>
          <a:prstGeom prst="rect">
            <a:avLst/>
          </a:prstGeom>
          <a:solidFill>
            <a:schemeClr val="accent1">
              <a:lumMod val="60000"/>
              <a:lumOff val="40000"/>
            </a:schemeClr>
          </a:solidFill>
        </p:spPr>
        <p:txBody>
          <a:bodyPr wrap="square" rtlCol="0">
            <a:spAutoFit/>
          </a:bodyPr>
          <a:lstStyle/>
          <a:p>
            <a:r>
              <a:rPr lang="pt-BR" sz="2400" b="1" dirty="0" err="1"/>
              <a:t>Scatterplot</a:t>
            </a:r>
            <a:endParaRPr lang="pt-BR" sz="2400" b="1" dirty="0"/>
          </a:p>
          <a:p>
            <a:r>
              <a:rPr lang="pt-BR" sz="1400" dirty="0" err="1"/>
              <a:t>Used</a:t>
            </a:r>
            <a:r>
              <a:rPr lang="pt-BR" sz="1400" dirty="0"/>
              <a:t> </a:t>
            </a:r>
            <a:r>
              <a:rPr lang="pt-BR" sz="1400" dirty="0" err="1"/>
              <a:t>to</a:t>
            </a:r>
            <a:r>
              <a:rPr lang="pt-BR" sz="1400" dirty="0"/>
              <a:t> </a:t>
            </a:r>
            <a:r>
              <a:rPr lang="pt-BR" sz="1400" dirty="0" err="1"/>
              <a:t>try</a:t>
            </a:r>
            <a:r>
              <a:rPr lang="pt-BR" sz="1400" dirty="0"/>
              <a:t> </a:t>
            </a:r>
            <a:r>
              <a:rPr lang="pt-BR" sz="1400" dirty="0" err="1"/>
              <a:t>to</a:t>
            </a:r>
            <a:r>
              <a:rPr lang="pt-BR" sz="1400" dirty="0"/>
              <a:t> </a:t>
            </a:r>
            <a:r>
              <a:rPr lang="pt-BR" sz="1400" dirty="0" err="1"/>
              <a:t>identify</a:t>
            </a:r>
            <a:r>
              <a:rPr lang="pt-BR" sz="1400" dirty="0"/>
              <a:t> </a:t>
            </a:r>
            <a:r>
              <a:rPr lang="pt-BR" sz="1400" dirty="0" err="1"/>
              <a:t>correlation</a:t>
            </a:r>
            <a:r>
              <a:rPr lang="pt-BR" sz="1400" dirty="0"/>
              <a:t> </a:t>
            </a:r>
            <a:r>
              <a:rPr lang="pt-BR" sz="1400" dirty="0" err="1"/>
              <a:t>between</a:t>
            </a:r>
            <a:r>
              <a:rPr lang="pt-BR" sz="1400" dirty="0"/>
              <a:t> its </a:t>
            </a:r>
            <a:r>
              <a:rPr lang="pt-BR" sz="1400" dirty="0" err="1"/>
              <a:t>quantitative</a:t>
            </a:r>
            <a:r>
              <a:rPr lang="pt-BR" sz="1400" dirty="0"/>
              <a:t> </a:t>
            </a:r>
            <a:r>
              <a:rPr lang="pt-BR" sz="1400" dirty="0" err="1"/>
              <a:t>variables</a:t>
            </a:r>
            <a:r>
              <a:rPr lang="pt-BR" sz="1400" dirty="0"/>
              <a:t>. </a:t>
            </a:r>
          </a:p>
          <a:p>
            <a:r>
              <a:rPr lang="pt-BR" sz="1400" dirty="0" err="1"/>
              <a:t>Obs</a:t>
            </a:r>
            <a:r>
              <a:rPr lang="pt-BR" sz="1400" dirty="0"/>
              <a:t>: </a:t>
            </a:r>
            <a:r>
              <a:rPr lang="pt-BR" sz="1400" dirty="0" err="1"/>
              <a:t>Correlation</a:t>
            </a:r>
            <a:r>
              <a:rPr lang="pt-BR" sz="1400" dirty="0"/>
              <a:t> does </a:t>
            </a:r>
            <a:r>
              <a:rPr lang="pt-BR" sz="1400" dirty="0" err="1"/>
              <a:t>not</a:t>
            </a:r>
            <a:r>
              <a:rPr lang="pt-BR" sz="1400" dirty="0"/>
              <a:t> </a:t>
            </a:r>
            <a:r>
              <a:rPr lang="pt-BR" sz="1400" dirty="0" err="1"/>
              <a:t>mean</a:t>
            </a:r>
            <a:r>
              <a:rPr lang="pt-BR" sz="1400" dirty="0"/>
              <a:t> </a:t>
            </a:r>
            <a:r>
              <a:rPr lang="pt-BR" sz="1400" dirty="0" err="1"/>
              <a:t>casuality</a:t>
            </a:r>
            <a:endParaRPr lang="pt-BR" sz="1400" dirty="0"/>
          </a:p>
        </p:txBody>
      </p:sp>
      <p:sp>
        <p:nvSpPr>
          <p:cNvPr id="18" name="CaixaDeTexto 17">
            <a:extLst>
              <a:ext uri="{FF2B5EF4-FFF2-40B4-BE49-F238E27FC236}">
                <a16:creationId xmlns:a16="http://schemas.microsoft.com/office/drawing/2014/main" id="{E89307AA-6741-4A2D-9DDB-F50BA2F4DB14}"/>
              </a:ext>
            </a:extLst>
          </p:cNvPr>
          <p:cNvSpPr txBox="1"/>
          <p:nvPr/>
        </p:nvSpPr>
        <p:spPr>
          <a:xfrm>
            <a:off x="4112943" y="3920991"/>
            <a:ext cx="2769850" cy="1323439"/>
          </a:xfrm>
          <a:prstGeom prst="rect">
            <a:avLst/>
          </a:prstGeom>
          <a:solidFill>
            <a:schemeClr val="accent2">
              <a:lumMod val="40000"/>
              <a:lumOff val="60000"/>
            </a:schemeClr>
          </a:solidFill>
        </p:spPr>
        <p:txBody>
          <a:bodyPr wrap="square" rtlCol="0">
            <a:spAutoFit/>
          </a:bodyPr>
          <a:lstStyle/>
          <a:p>
            <a:r>
              <a:rPr lang="pt-BR" sz="2400" b="1" dirty="0" err="1"/>
              <a:t>BarPlot</a:t>
            </a:r>
            <a:endParaRPr lang="pt-BR" sz="2400" b="1" dirty="0"/>
          </a:p>
          <a:p>
            <a:r>
              <a:rPr lang="pt-BR" sz="1400" dirty="0" err="1"/>
              <a:t>Used</a:t>
            </a:r>
            <a:r>
              <a:rPr lang="pt-BR" sz="1400" dirty="0"/>
              <a:t> </a:t>
            </a:r>
            <a:r>
              <a:rPr lang="pt-BR" sz="1400" dirty="0" err="1"/>
              <a:t>to</a:t>
            </a:r>
            <a:r>
              <a:rPr lang="pt-BR" sz="1400" dirty="0"/>
              <a:t> </a:t>
            </a:r>
            <a:r>
              <a:rPr lang="pt-BR" sz="1400" dirty="0" err="1"/>
              <a:t>try</a:t>
            </a:r>
            <a:r>
              <a:rPr lang="pt-BR" sz="1400" dirty="0"/>
              <a:t> </a:t>
            </a:r>
            <a:r>
              <a:rPr lang="pt-BR" sz="1400" dirty="0" err="1"/>
              <a:t>to</a:t>
            </a:r>
            <a:r>
              <a:rPr lang="pt-BR" sz="1400" dirty="0"/>
              <a:t> </a:t>
            </a:r>
            <a:r>
              <a:rPr lang="pt-BR" sz="1400" dirty="0" err="1"/>
              <a:t>identify</a:t>
            </a:r>
            <a:r>
              <a:rPr lang="pt-BR" sz="1400" dirty="0"/>
              <a:t> </a:t>
            </a:r>
            <a:r>
              <a:rPr lang="pt-BR" sz="1400" dirty="0" err="1"/>
              <a:t>correlation</a:t>
            </a:r>
            <a:r>
              <a:rPr lang="pt-BR" sz="1400" dirty="0"/>
              <a:t> </a:t>
            </a:r>
            <a:r>
              <a:rPr lang="pt-BR" sz="1400" dirty="0" err="1"/>
              <a:t>between</a:t>
            </a:r>
            <a:r>
              <a:rPr lang="pt-BR" sz="1400" dirty="0"/>
              <a:t> </a:t>
            </a:r>
            <a:r>
              <a:rPr lang="pt-BR" sz="1400" dirty="0" err="1"/>
              <a:t>orbit</a:t>
            </a:r>
            <a:r>
              <a:rPr lang="pt-BR" sz="1400" dirty="0"/>
              <a:t> </a:t>
            </a:r>
            <a:r>
              <a:rPr lang="pt-BR" sz="1400" dirty="0" err="1"/>
              <a:t>type</a:t>
            </a:r>
            <a:r>
              <a:rPr lang="pt-BR" sz="1400" dirty="0"/>
              <a:t> (</a:t>
            </a:r>
            <a:r>
              <a:rPr lang="pt-BR" sz="1400" dirty="0" err="1"/>
              <a:t>categorical</a:t>
            </a:r>
            <a:r>
              <a:rPr lang="pt-BR" sz="1400" dirty="0"/>
              <a:t> </a:t>
            </a:r>
            <a:r>
              <a:rPr lang="pt-BR" sz="1400" dirty="0" err="1"/>
              <a:t>variable</a:t>
            </a:r>
            <a:r>
              <a:rPr lang="pt-BR" sz="1400" dirty="0"/>
              <a:t>) </a:t>
            </a:r>
            <a:r>
              <a:rPr lang="pt-BR" sz="1400" dirty="0" err="1"/>
              <a:t>and</a:t>
            </a:r>
            <a:r>
              <a:rPr lang="pt-BR" sz="1400" dirty="0"/>
              <a:t> </a:t>
            </a:r>
            <a:r>
              <a:rPr lang="pt-BR" sz="1400" dirty="0" err="1"/>
              <a:t>the</a:t>
            </a:r>
            <a:r>
              <a:rPr lang="pt-BR" sz="1400" dirty="0"/>
              <a:t> rate </a:t>
            </a:r>
            <a:r>
              <a:rPr lang="pt-BR" sz="1400" dirty="0" err="1"/>
              <a:t>of</a:t>
            </a:r>
            <a:r>
              <a:rPr lang="pt-BR" sz="1400" dirty="0"/>
              <a:t> </a:t>
            </a:r>
            <a:r>
              <a:rPr lang="pt-BR" sz="1400" dirty="0" err="1"/>
              <a:t>successfull</a:t>
            </a:r>
            <a:r>
              <a:rPr lang="pt-BR" sz="1400" dirty="0"/>
              <a:t> (</a:t>
            </a:r>
            <a:r>
              <a:rPr lang="pt-BR" sz="1400" dirty="0" err="1"/>
              <a:t>quantitative</a:t>
            </a:r>
            <a:r>
              <a:rPr lang="pt-BR" sz="1400" dirty="0"/>
              <a:t> </a:t>
            </a:r>
            <a:r>
              <a:rPr lang="pt-BR" sz="1400" dirty="0" err="1"/>
              <a:t>variables</a:t>
            </a:r>
            <a:r>
              <a:rPr lang="pt-BR" sz="1400" dirty="0"/>
              <a:t>). </a:t>
            </a:r>
          </a:p>
        </p:txBody>
      </p:sp>
      <p:sp>
        <p:nvSpPr>
          <p:cNvPr id="19" name="CaixaDeTexto 18">
            <a:extLst>
              <a:ext uri="{FF2B5EF4-FFF2-40B4-BE49-F238E27FC236}">
                <a16:creationId xmlns:a16="http://schemas.microsoft.com/office/drawing/2014/main" id="{E7879676-51AA-4D7A-86A8-AA6C9C15BF7D}"/>
              </a:ext>
            </a:extLst>
          </p:cNvPr>
          <p:cNvSpPr txBox="1"/>
          <p:nvPr/>
        </p:nvSpPr>
        <p:spPr>
          <a:xfrm>
            <a:off x="8340911" y="3920991"/>
            <a:ext cx="2769850" cy="892552"/>
          </a:xfrm>
          <a:prstGeom prst="rect">
            <a:avLst/>
          </a:prstGeom>
          <a:solidFill>
            <a:schemeClr val="accent6">
              <a:lumMod val="40000"/>
              <a:lumOff val="60000"/>
            </a:schemeClr>
          </a:solidFill>
        </p:spPr>
        <p:txBody>
          <a:bodyPr wrap="square" rtlCol="0">
            <a:spAutoFit/>
          </a:bodyPr>
          <a:lstStyle/>
          <a:p>
            <a:r>
              <a:rPr lang="pt-BR" sz="2400" b="1" dirty="0" err="1"/>
              <a:t>TimeSeries</a:t>
            </a:r>
            <a:r>
              <a:rPr lang="pt-BR" sz="2400" b="1" dirty="0"/>
              <a:t> </a:t>
            </a:r>
            <a:r>
              <a:rPr lang="pt-BR" sz="2400" b="1" dirty="0" err="1"/>
              <a:t>LinePlot</a:t>
            </a:r>
            <a:endParaRPr lang="pt-BR" sz="2400" b="1" dirty="0"/>
          </a:p>
          <a:p>
            <a:r>
              <a:rPr lang="pt-BR" sz="1400" dirty="0" err="1"/>
              <a:t>Try</a:t>
            </a:r>
            <a:r>
              <a:rPr lang="pt-BR" sz="1400" dirty="0"/>
              <a:t> </a:t>
            </a:r>
            <a:r>
              <a:rPr lang="pt-BR" sz="1400" dirty="0" err="1"/>
              <a:t>to</a:t>
            </a:r>
            <a:r>
              <a:rPr lang="pt-BR" sz="1400" dirty="0"/>
              <a:t> </a:t>
            </a:r>
            <a:r>
              <a:rPr lang="pt-BR" sz="1400" dirty="0" err="1"/>
              <a:t>find</a:t>
            </a:r>
            <a:r>
              <a:rPr lang="pt-BR" sz="1400" dirty="0"/>
              <a:t> Evolution </a:t>
            </a:r>
            <a:r>
              <a:rPr lang="pt-BR" sz="1400" dirty="0" err="1"/>
              <a:t>of</a:t>
            </a:r>
            <a:r>
              <a:rPr lang="pt-BR" sz="1400" dirty="0"/>
              <a:t> a </a:t>
            </a:r>
            <a:r>
              <a:rPr lang="pt-BR" sz="1400" dirty="0" err="1"/>
              <a:t>variable</a:t>
            </a:r>
            <a:r>
              <a:rPr lang="pt-BR" sz="1400" dirty="0"/>
              <a:t> over time.</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a:t>
            </a:r>
            <a:endParaRPr lang="en-US" dirty="0">
              <a:solidFill>
                <a:srgbClr val="0B49CB"/>
              </a:solidFill>
            </a:endParaRPr>
          </a:p>
        </p:txBody>
      </p:sp>
      <p:sp>
        <p:nvSpPr>
          <p:cNvPr id="9" name="CaixaDeTexto 8">
            <a:extLst>
              <a:ext uri="{FF2B5EF4-FFF2-40B4-BE49-F238E27FC236}">
                <a16:creationId xmlns:a16="http://schemas.microsoft.com/office/drawing/2014/main" id="{3BA8B1E0-A5C4-4E37-AAE0-D9C6B1AB1769}"/>
              </a:ext>
            </a:extLst>
          </p:cNvPr>
          <p:cNvSpPr txBox="1"/>
          <p:nvPr/>
        </p:nvSpPr>
        <p:spPr>
          <a:xfrm>
            <a:off x="4433455" y="5878892"/>
            <a:ext cx="6243773" cy="523220"/>
          </a:xfrm>
          <a:prstGeom prst="rect">
            <a:avLst/>
          </a:prstGeom>
          <a:solidFill>
            <a:schemeClr val="tx2"/>
          </a:solidFill>
        </p:spPr>
        <p:txBody>
          <a:bodyPr wrap="square">
            <a:spAutoFit/>
          </a:bodyPr>
          <a:lstStyle/>
          <a:p>
            <a:r>
              <a:rPr lang="en-US" sz="1400" dirty="0">
                <a:solidFill>
                  <a:schemeClr val="bg1"/>
                </a:solidFill>
                <a:latin typeface="Abadi" panose="020B0604020104020204" pitchFamily="34" charset="0"/>
              </a:rPr>
              <a:t>Rank the count of landing outcomes (such as Failure (drone ship) or Success (ground pad)) </a:t>
            </a:r>
            <a:r>
              <a:rPr lang="en-US" sz="1400" dirty="0" err="1">
                <a:solidFill>
                  <a:schemeClr val="bg1"/>
                </a:solidFill>
                <a:latin typeface="Abadi" panose="020B0604020104020204" pitchFamily="34" charset="0"/>
              </a:rPr>
              <a:t>bvy</a:t>
            </a:r>
            <a:r>
              <a:rPr lang="en-US" sz="1400" dirty="0">
                <a:solidFill>
                  <a:schemeClr val="bg1"/>
                </a:solidFill>
                <a:latin typeface="Abadi" panose="020B0604020104020204" pitchFamily="34" charset="0"/>
              </a:rPr>
              <a:t> date</a:t>
            </a:r>
          </a:p>
        </p:txBody>
      </p:sp>
      <p:sp>
        <p:nvSpPr>
          <p:cNvPr id="10" name="CaixaDeTexto 9">
            <a:extLst>
              <a:ext uri="{FF2B5EF4-FFF2-40B4-BE49-F238E27FC236}">
                <a16:creationId xmlns:a16="http://schemas.microsoft.com/office/drawing/2014/main" id="{669EF282-1D33-44B7-93AB-451E30E4F117}"/>
              </a:ext>
            </a:extLst>
          </p:cNvPr>
          <p:cNvSpPr txBox="1"/>
          <p:nvPr/>
        </p:nvSpPr>
        <p:spPr>
          <a:xfrm>
            <a:off x="770011" y="1876570"/>
            <a:ext cx="1440000" cy="646331"/>
          </a:xfrm>
          <a:prstGeom prst="rect">
            <a:avLst/>
          </a:prstGeom>
          <a:noFill/>
        </p:spPr>
        <p:txBody>
          <a:bodyPr wrap="square">
            <a:spAutoFit/>
          </a:bodyPr>
          <a:lstStyle/>
          <a:p>
            <a:pPr algn="ctr"/>
            <a:r>
              <a:rPr lang="en-US" sz="1800" dirty="0">
                <a:solidFill>
                  <a:schemeClr val="accent3">
                    <a:lumMod val="25000"/>
                  </a:schemeClr>
                </a:solidFill>
                <a:latin typeface="Abadi" panose="020B0604020104020204" pitchFamily="34" charset="0"/>
              </a:rPr>
              <a:t>Read csv files</a:t>
            </a:r>
          </a:p>
        </p:txBody>
      </p:sp>
      <p:sp>
        <p:nvSpPr>
          <p:cNvPr id="12" name="CaixaDeTexto 11">
            <a:extLst>
              <a:ext uri="{FF2B5EF4-FFF2-40B4-BE49-F238E27FC236}">
                <a16:creationId xmlns:a16="http://schemas.microsoft.com/office/drawing/2014/main" id="{DF59CFCE-2F0C-43BF-82E7-5CDD236244C4}"/>
              </a:ext>
            </a:extLst>
          </p:cNvPr>
          <p:cNvSpPr txBox="1"/>
          <p:nvPr/>
        </p:nvSpPr>
        <p:spPr>
          <a:xfrm>
            <a:off x="770011" y="3119024"/>
            <a:ext cx="1440000" cy="646331"/>
          </a:xfrm>
          <a:prstGeom prst="rect">
            <a:avLst/>
          </a:prstGeom>
          <a:noFill/>
        </p:spPr>
        <p:txBody>
          <a:bodyPr wrap="square">
            <a:spAutoFit/>
          </a:bodyPr>
          <a:lstStyle/>
          <a:p>
            <a:pPr algn="ctr"/>
            <a:r>
              <a:rPr lang="en-US" sz="1800" dirty="0">
                <a:solidFill>
                  <a:schemeClr val="accent3">
                    <a:lumMod val="25000"/>
                  </a:schemeClr>
                </a:solidFill>
                <a:latin typeface="Abadi" panose="020B0604020104020204" pitchFamily="34" charset="0"/>
              </a:rPr>
              <a:t>Load on SQL DB</a:t>
            </a:r>
          </a:p>
        </p:txBody>
      </p:sp>
      <p:sp>
        <p:nvSpPr>
          <p:cNvPr id="14" name="CaixaDeTexto 13">
            <a:extLst>
              <a:ext uri="{FF2B5EF4-FFF2-40B4-BE49-F238E27FC236}">
                <a16:creationId xmlns:a16="http://schemas.microsoft.com/office/drawing/2014/main" id="{257B9D50-271F-4E56-A36D-046E9AC49F54}"/>
              </a:ext>
            </a:extLst>
          </p:cNvPr>
          <p:cNvSpPr txBox="1"/>
          <p:nvPr/>
        </p:nvSpPr>
        <p:spPr>
          <a:xfrm>
            <a:off x="770011" y="4361477"/>
            <a:ext cx="1440000" cy="923330"/>
          </a:xfrm>
          <a:prstGeom prst="rect">
            <a:avLst/>
          </a:prstGeom>
          <a:noFill/>
        </p:spPr>
        <p:txBody>
          <a:bodyPr wrap="square">
            <a:spAutoFit/>
          </a:bodyPr>
          <a:lstStyle/>
          <a:p>
            <a:pPr algn="ctr"/>
            <a:r>
              <a:rPr lang="en-US" sz="1800" dirty="0">
                <a:solidFill>
                  <a:schemeClr val="accent3">
                    <a:lumMod val="25000"/>
                  </a:schemeClr>
                </a:solidFill>
                <a:latin typeface="Abadi" panose="020B0604020104020204" pitchFamily="34" charset="0"/>
              </a:rPr>
              <a:t>Run EDA </a:t>
            </a:r>
            <a:r>
              <a:rPr lang="en-US" sz="1800" dirty="0" err="1">
                <a:solidFill>
                  <a:schemeClr val="accent3">
                    <a:lumMod val="25000"/>
                  </a:schemeClr>
                </a:solidFill>
                <a:latin typeface="Abadi" panose="020B0604020104020204" pitchFamily="34" charset="0"/>
              </a:rPr>
              <a:t>throught</a:t>
            </a:r>
            <a:r>
              <a:rPr lang="en-US" sz="1800" dirty="0">
                <a:solidFill>
                  <a:schemeClr val="accent3">
                    <a:lumMod val="25000"/>
                  </a:schemeClr>
                </a:solidFill>
                <a:latin typeface="Abadi" panose="020B0604020104020204" pitchFamily="34" charset="0"/>
              </a:rPr>
              <a:t> SQL queries</a:t>
            </a:r>
          </a:p>
        </p:txBody>
      </p:sp>
      <p:cxnSp>
        <p:nvCxnSpPr>
          <p:cNvPr id="16" name="Conector de Seta Reta 15">
            <a:extLst>
              <a:ext uri="{FF2B5EF4-FFF2-40B4-BE49-F238E27FC236}">
                <a16:creationId xmlns:a16="http://schemas.microsoft.com/office/drawing/2014/main" id="{8144DE62-8D58-4AD4-97EA-A0277578841C}"/>
              </a:ext>
            </a:extLst>
          </p:cNvPr>
          <p:cNvCxnSpPr>
            <a:stCxn id="10" idx="2"/>
            <a:endCxn id="12" idx="0"/>
          </p:cNvCxnSpPr>
          <p:nvPr/>
        </p:nvCxnSpPr>
        <p:spPr>
          <a:xfrm>
            <a:off x="1490011" y="2522901"/>
            <a:ext cx="0" cy="596123"/>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4E5EED9C-DE3B-42D8-92F4-CD5BE443A6FF}"/>
              </a:ext>
            </a:extLst>
          </p:cNvPr>
          <p:cNvCxnSpPr>
            <a:stCxn id="12" idx="2"/>
            <a:endCxn id="14" idx="0"/>
          </p:cNvCxnSpPr>
          <p:nvPr/>
        </p:nvCxnSpPr>
        <p:spPr>
          <a:xfrm>
            <a:off x="1490011" y="3765355"/>
            <a:ext cx="0" cy="59612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20" name="CaixaDeTexto 19">
            <a:extLst>
              <a:ext uri="{FF2B5EF4-FFF2-40B4-BE49-F238E27FC236}">
                <a16:creationId xmlns:a16="http://schemas.microsoft.com/office/drawing/2014/main" id="{47EF7E28-9320-4CCA-A0D4-7C8D22EE5229}"/>
              </a:ext>
            </a:extLst>
          </p:cNvPr>
          <p:cNvSpPr txBox="1"/>
          <p:nvPr/>
        </p:nvSpPr>
        <p:spPr>
          <a:xfrm>
            <a:off x="4433455" y="1791476"/>
            <a:ext cx="6243773" cy="307777"/>
          </a:xfrm>
          <a:prstGeom prst="rect">
            <a:avLst/>
          </a:prstGeom>
          <a:solidFill>
            <a:schemeClr val="tx2"/>
          </a:solidFill>
        </p:spPr>
        <p:txBody>
          <a:bodyPr wrap="square">
            <a:spAutoFit/>
          </a:bodyPr>
          <a:lstStyle/>
          <a:p>
            <a:r>
              <a:rPr lang="en-US" sz="1400" dirty="0">
                <a:solidFill>
                  <a:schemeClr val="bg1"/>
                </a:solidFill>
                <a:latin typeface="Abadi" panose="020B0604020104020204" pitchFamily="34" charset="0"/>
              </a:rPr>
              <a:t>Unique launch sites in the space mission</a:t>
            </a:r>
          </a:p>
        </p:txBody>
      </p:sp>
      <p:sp>
        <p:nvSpPr>
          <p:cNvPr id="22" name="CaixaDeTexto 21">
            <a:extLst>
              <a:ext uri="{FF2B5EF4-FFF2-40B4-BE49-F238E27FC236}">
                <a16:creationId xmlns:a16="http://schemas.microsoft.com/office/drawing/2014/main" id="{60ED42DF-7025-4656-AA17-7E9825433DF9}"/>
              </a:ext>
            </a:extLst>
          </p:cNvPr>
          <p:cNvSpPr txBox="1"/>
          <p:nvPr/>
        </p:nvSpPr>
        <p:spPr>
          <a:xfrm>
            <a:off x="4433455" y="2221695"/>
            <a:ext cx="6243773" cy="307777"/>
          </a:xfrm>
          <a:prstGeom prst="rect">
            <a:avLst/>
          </a:prstGeom>
          <a:solidFill>
            <a:schemeClr val="tx2"/>
          </a:solidFill>
        </p:spPr>
        <p:txBody>
          <a:bodyPr wrap="square">
            <a:spAutoFit/>
          </a:bodyPr>
          <a:lstStyle/>
          <a:p>
            <a:r>
              <a:rPr lang="en-US" sz="1400" dirty="0">
                <a:solidFill>
                  <a:schemeClr val="bg1"/>
                </a:solidFill>
                <a:latin typeface="Abadi" panose="020B0604020104020204" pitchFamily="34" charset="0"/>
              </a:rPr>
              <a:t>Launch sites begin with the string 'CCA’</a:t>
            </a:r>
          </a:p>
        </p:txBody>
      </p:sp>
      <p:sp>
        <p:nvSpPr>
          <p:cNvPr id="24" name="CaixaDeTexto 23">
            <a:extLst>
              <a:ext uri="{FF2B5EF4-FFF2-40B4-BE49-F238E27FC236}">
                <a16:creationId xmlns:a16="http://schemas.microsoft.com/office/drawing/2014/main" id="{96A9C004-DCEF-4A06-B982-DFF7C563202C}"/>
              </a:ext>
            </a:extLst>
          </p:cNvPr>
          <p:cNvSpPr txBox="1"/>
          <p:nvPr/>
        </p:nvSpPr>
        <p:spPr>
          <a:xfrm>
            <a:off x="4433455" y="2651914"/>
            <a:ext cx="6243773" cy="307777"/>
          </a:xfrm>
          <a:prstGeom prst="rect">
            <a:avLst/>
          </a:prstGeom>
          <a:solidFill>
            <a:schemeClr val="tx2"/>
          </a:solidFill>
        </p:spPr>
        <p:txBody>
          <a:bodyPr wrap="square">
            <a:spAutoFit/>
          </a:bodyPr>
          <a:lstStyle/>
          <a:p>
            <a:r>
              <a:rPr lang="en-US" sz="1400" dirty="0">
                <a:solidFill>
                  <a:schemeClr val="bg1"/>
                </a:solidFill>
                <a:latin typeface="Abadi" panose="020B0604020104020204" pitchFamily="34" charset="0"/>
              </a:rPr>
              <a:t>Total payload mass carried by boosters launched by NASA (CRS)</a:t>
            </a:r>
          </a:p>
        </p:txBody>
      </p:sp>
      <p:sp>
        <p:nvSpPr>
          <p:cNvPr id="26" name="CaixaDeTexto 25">
            <a:extLst>
              <a:ext uri="{FF2B5EF4-FFF2-40B4-BE49-F238E27FC236}">
                <a16:creationId xmlns:a16="http://schemas.microsoft.com/office/drawing/2014/main" id="{9EB79CB1-CC3E-480B-91B0-0560BEAB2492}"/>
              </a:ext>
            </a:extLst>
          </p:cNvPr>
          <p:cNvSpPr txBox="1"/>
          <p:nvPr/>
        </p:nvSpPr>
        <p:spPr>
          <a:xfrm>
            <a:off x="4433455" y="3082133"/>
            <a:ext cx="6243773" cy="307777"/>
          </a:xfrm>
          <a:prstGeom prst="rect">
            <a:avLst/>
          </a:prstGeom>
          <a:solidFill>
            <a:schemeClr val="tx2"/>
          </a:solidFill>
        </p:spPr>
        <p:txBody>
          <a:bodyPr wrap="square">
            <a:spAutoFit/>
          </a:bodyPr>
          <a:lstStyle/>
          <a:p>
            <a:r>
              <a:rPr lang="en-US" sz="1400" dirty="0">
                <a:solidFill>
                  <a:schemeClr val="bg1"/>
                </a:solidFill>
                <a:latin typeface="Abadi" panose="020B0604020104020204" pitchFamily="34" charset="0"/>
              </a:rPr>
              <a:t>Average payload mass carried by booster version F9 v1.1</a:t>
            </a:r>
          </a:p>
        </p:txBody>
      </p:sp>
      <p:sp>
        <p:nvSpPr>
          <p:cNvPr id="28" name="CaixaDeTexto 27">
            <a:extLst>
              <a:ext uri="{FF2B5EF4-FFF2-40B4-BE49-F238E27FC236}">
                <a16:creationId xmlns:a16="http://schemas.microsoft.com/office/drawing/2014/main" id="{B22B6D8E-21A0-4B47-B720-B10B92CF1341}"/>
              </a:ext>
            </a:extLst>
          </p:cNvPr>
          <p:cNvSpPr txBox="1"/>
          <p:nvPr/>
        </p:nvSpPr>
        <p:spPr>
          <a:xfrm>
            <a:off x="4433455" y="3512352"/>
            <a:ext cx="6243773" cy="307777"/>
          </a:xfrm>
          <a:prstGeom prst="rect">
            <a:avLst/>
          </a:prstGeom>
          <a:solidFill>
            <a:schemeClr val="tx2"/>
          </a:solidFill>
        </p:spPr>
        <p:txBody>
          <a:bodyPr wrap="square">
            <a:spAutoFit/>
          </a:bodyPr>
          <a:lstStyle/>
          <a:p>
            <a:r>
              <a:rPr lang="en-US" sz="1400" dirty="0">
                <a:solidFill>
                  <a:schemeClr val="bg1"/>
                </a:solidFill>
                <a:latin typeface="Abadi" panose="020B0604020104020204" pitchFamily="34" charset="0"/>
              </a:rPr>
              <a:t>Date when the first successful landing outcome in ground pad</a:t>
            </a:r>
          </a:p>
        </p:txBody>
      </p:sp>
      <p:sp>
        <p:nvSpPr>
          <p:cNvPr id="30" name="CaixaDeTexto 29">
            <a:extLst>
              <a:ext uri="{FF2B5EF4-FFF2-40B4-BE49-F238E27FC236}">
                <a16:creationId xmlns:a16="http://schemas.microsoft.com/office/drawing/2014/main" id="{898186D3-212B-4E8A-80D9-A496B4C0A0E9}"/>
              </a:ext>
            </a:extLst>
          </p:cNvPr>
          <p:cNvSpPr txBox="1"/>
          <p:nvPr/>
        </p:nvSpPr>
        <p:spPr>
          <a:xfrm>
            <a:off x="4433455" y="3942571"/>
            <a:ext cx="6243773" cy="523220"/>
          </a:xfrm>
          <a:prstGeom prst="rect">
            <a:avLst/>
          </a:prstGeom>
          <a:solidFill>
            <a:schemeClr val="tx2"/>
          </a:solidFill>
        </p:spPr>
        <p:txBody>
          <a:bodyPr wrap="square">
            <a:spAutoFit/>
          </a:bodyPr>
          <a:lstStyle/>
          <a:p>
            <a:r>
              <a:rPr lang="en-US" sz="1400" dirty="0">
                <a:solidFill>
                  <a:schemeClr val="bg1"/>
                </a:solidFill>
                <a:latin typeface="Abadi" panose="020B0604020104020204" pitchFamily="34" charset="0"/>
              </a:rPr>
              <a:t>Names of the boosters which have success in drone ship and have payload mass greater than 4000 but less than 6000</a:t>
            </a:r>
            <a:endParaRPr lang="pt-BR" sz="1400" dirty="0">
              <a:solidFill>
                <a:schemeClr val="bg1"/>
              </a:solidFill>
            </a:endParaRPr>
          </a:p>
        </p:txBody>
      </p:sp>
      <p:sp>
        <p:nvSpPr>
          <p:cNvPr id="32" name="CaixaDeTexto 31">
            <a:extLst>
              <a:ext uri="{FF2B5EF4-FFF2-40B4-BE49-F238E27FC236}">
                <a16:creationId xmlns:a16="http://schemas.microsoft.com/office/drawing/2014/main" id="{2154E4E8-94FB-427E-99B9-F3063019C812}"/>
              </a:ext>
            </a:extLst>
          </p:cNvPr>
          <p:cNvSpPr txBox="1"/>
          <p:nvPr/>
        </p:nvSpPr>
        <p:spPr>
          <a:xfrm>
            <a:off x="4433455" y="4588233"/>
            <a:ext cx="6243773" cy="307777"/>
          </a:xfrm>
          <a:prstGeom prst="rect">
            <a:avLst/>
          </a:prstGeom>
          <a:solidFill>
            <a:schemeClr val="tx2"/>
          </a:solidFill>
        </p:spPr>
        <p:txBody>
          <a:bodyPr wrap="square">
            <a:spAutoFit/>
          </a:bodyPr>
          <a:lstStyle/>
          <a:p>
            <a:r>
              <a:rPr lang="en-US" sz="1400" dirty="0">
                <a:solidFill>
                  <a:schemeClr val="bg1"/>
                </a:solidFill>
                <a:latin typeface="Abadi" panose="020B0604020104020204" pitchFamily="34" charset="0"/>
              </a:rPr>
              <a:t>Total number of successful and failure mission outcomes</a:t>
            </a:r>
          </a:p>
        </p:txBody>
      </p:sp>
      <p:sp>
        <p:nvSpPr>
          <p:cNvPr id="34" name="CaixaDeTexto 33">
            <a:extLst>
              <a:ext uri="{FF2B5EF4-FFF2-40B4-BE49-F238E27FC236}">
                <a16:creationId xmlns:a16="http://schemas.microsoft.com/office/drawing/2014/main" id="{94E3475F-9903-40B0-BE90-91CDB42898AD}"/>
              </a:ext>
            </a:extLst>
          </p:cNvPr>
          <p:cNvSpPr txBox="1"/>
          <p:nvPr/>
        </p:nvSpPr>
        <p:spPr>
          <a:xfrm>
            <a:off x="4433455" y="5018452"/>
            <a:ext cx="6243773" cy="307777"/>
          </a:xfrm>
          <a:prstGeom prst="rect">
            <a:avLst/>
          </a:prstGeom>
          <a:solidFill>
            <a:schemeClr val="tx2"/>
          </a:solidFill>
        </p:spPr>
        <p:txBody>
          <a:bodyPr wrap="square">
            <a:spAutoFit/>
          </a:bodyPr>
          <a:lstStyle/>
          <a:p>
            <a:r>
              <a:rPr lang="en-US" sz="1400" dirty="0">
                <a:solidFill>
                  <a:schemeClr val="bg1"/>
                </a:solidFill>
                <a:latin typeface="Abadi" panose="020B0604020104020204" pitchFamily="34" charset="0"/>
              </a:rPr>
              <a:t>Names of the </a:t>
            </a:r>
            <a:r>
              <a:rPr lang="en-US" sz="1400" dirty="0" err="1">
                <a:solidFill>
                  <a:schemeClr val="bg1"/>
                </a:solidFill>
                <a:latin typeface="Abadi" panose="020B0604020104020204" pitchFamily="34" charset="0"/>
              </a:rPr>
              <a:t>booster_versions</a:t>
            </a:r>
            <a:r>
              <a:rPr lang="en-US" sz="1400" dirty="0">
                <a:solidFill>
                  <a:schemeClr val="bg1"/>
                </a:solidFill>
                <a:latin typeface="Abadi" panose="020B0604020104020204" pitchFamily="34" charset="0"/>
              </a:rPr>
              <a:t> which have carried the maximum payload mass</a:t>
            </a:r>
          </a:p>
        </p:txBody>
      </p:sp>
      <p:sp>
        <p:nvSpPr>
          <p:cNvPr id="36" name="CaixaDeTexto 35">
            <a:extLst>
              <a:ext uri="{FF2B5EF4-FFF2-40B4-BE49-F238E27FC236}">
                <a16:creationId xmlns:a16="http://schemas.microsoft.com/office/drawing/2014/main" id="{40D2568C-812B-4124-96EF-1F13F214CCFC}"/>
              </a:ext>
            </a:extLst>
          </p:cNvPr>
          <p:cNvSpPr txBox="1"/>
          <p:nvPr/>
        </p:nvSpPr>
        <p:spPr>
          <a:xfrm>
            <a:off x="4433455" y="5448671"/>
            <a:ext cx="6243773" cy="307777"/>
          </a:xfrm>
          <a:prstGeom prst="rect">
            <a:avLst/>
          </a:prstGeom>
          <a:solidFill>
            <a:schemeClr val="tx2"/>
          </a:solidFill>
        </p:spPr>
        <p:txBody>
          <a:bodyPr wrap="square">
            <a:spAutoFit/>
          </a:bodyPr>
          <a:lstStyle/>
          <a:p>
            <a:r>
              <a:rPr lang="en-US" sz="1400" dirty="0">
                <a:solidFill>
                  <a:schemeClr val="bg1"/>
                </a:solidFill>
                <a:latin typeface="Abadi" panose="020B0604020104020204" pitchFamily="34" charset="0"/>
              </a:rPr>
              <a:t>Failed </a:t>
            </a:r>
            <a:r>
              <a:rPr lang="en-US" sz="1400" dirty="0" err="1">
                <a:solidFill>
                  <a:schemeClr val="bg1"/>
                </a:solidFill>
                <a:latin typeface="Abadi" panose="020B0604020104020204" pitchFamily="34" charset="0"/>
              </a:rPr>
              <a:t>landing_outcomes</a:t>
            </a:r>
            <a:r>
              <a:rPr lang="en-US" sz="1400" dirty="0">
                <a:solidFill>
                  <a:schemeClr val="bg1"/>
                </a:solidFill>
                <a:latin typeface="Abadi" panose="020B0604020104020204" pitchFamily="34" charset="0"/>
              </a:rPr>
              <a:t> in drone ship, their booster versions, and launch site</a:t>
            </a:r>
          </a:p>
        </p:txBody>
      </p:sp>
      <p:cxnSp>
        <p:nvCxnSpPr>
          <p:cNvPr id="38" name="Conector de Seta Reta 37">
            <a:extLst>
              <a:ext uri="{FF2B5EF4-FFF2-40B4-BE49-F238E27FC236}">
                <a16:creationId xmlns:a16="http://schemas.microsoft.com/office/drawing/2014/main" id="{9264B46E-9ED7-444C-91FE-5BFC229A7360}"/>
              </a:ext>
            </a:extLst>
          </p:cNvPr>
          <p:cNvCxnSpPr>
            <a:cxnSpLocks/>
            <a:stCxn id="14" idx="3"/>
            <a:endCxn id="20" idx="1"/>
          </p:cNvCxnSpPr>
          <p:nvPr/>
        </p:nvCxnSpPr>
        <p:spPr>
          <a:xfrm flipV="1">
            <a:off x="2210011" y="1945365"/>
            <a:ext cx="2223444" cy="2877777"/>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0" name="Conector de Seta Reta 39">
            <a:extLst>
              <a:ext uri="{FF2B5EF4-FFF2-40B4-BE49-F238E27FC236}">
                <a16:creationId xmlns:a16="http://schemas.microsoft.com/office/drawing/2014/main" id="{01932C95-341A-426B-9F7A-10CF299AF20F}"/>
              </a:ext>
            </a:extLst>
          </p:cNvPr>
          <p:cNvCxnSpPr>
            <a:cxnSpLocks/>
            <a:stCxn id="14" idx="3"/>
            <a:endCxn id="22" idx="1"/>
          </p:cNvCxnSpPr>
          <p:nvPr/>
        </p:nvCxnSpPr>
        <p:spPr>
          <a:xfrm flipV="1">
            <a:off x="2210011" y="2375584"/>
            <a:ext cx="2223444" cy="2447558"/>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2" name="Conector de Seta Reta 41">
            <a:extLst>
              <a:ext uri="{FF2B5EF4-FFF2-40B4-BE49-F238E27FC236}">
                <a16:creationId xmlns:a16="http://schemas.microsoft.com/office/drawing/2014/main" id="{B4A2116C-C14F-4716-8A16-6F42D49D912A}"/>
              </a:ext>
            </a:extLst>
          </p:cNvPr>
          <p:cNvCxnSpPr>
            <a:cxnSpLocks/>
            <a:stCxn id="14" idx="3"/>
            <a:endCxn id="24" idx="1"/>
          </p:cNvCxnSpPr>
          <p:nvPr/>
        </p:nvCxnSpPr>
        <p:spPr>
          <a:xfrm flipV="1">
            <a:off x="2210011" y="2805803"/>
            <a:ext cx="2223444" cy="2017339"/>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4" name="Conector de Seta Reta 43">
            <a:extLst>
              <a:ext uri="{FF2B5EF4-FFF2-40B4-BE49-F238E27FC236}">
                <a16:creationId xmlns:a16="http://schemas.microsoft.com/office/drawing/2014/main" id="{ADD35CF9-F306-4E93-AE6D-05DE89CB3A2B}"/>
              </a:ext>
            </a:extLst>
          </p:cNvPr>
          <p:cNvCxnSpPr>
            <a:cxnSpLocks/>
            <a:stCxn id="14" idx="3"/>
            <a:endCxn id="26" idx="1"/>
          </p:cNvCxnSpPr>
          <p:nvPr/>
        </p:nvCxnSpPr>
        <p:spPr>
          <a:xfrm flipV="1">
            <a:off x="2210011" y="3236022"/>
            <a:ext cx="2223444" cy="1587120"/>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6" name="Conector de Seta Reta 45">
            <a:extLst>
              <a:ext uri="{FF2B5EF4-FFF2-40B4-BE49-F238E27FC236}">
                <a16:creationId xmlns:a16="http://schemas.microsoft.com/office/drawing/2014/main" id="{32C71CE9-F4B1-449B-B5BD-9AAD3EF9D3A7}"/>
              </a:ext>
            </a:extLst>
          </p:cNvPr>
          <p:cNvCxnSpPr>
            <a:cxnSpLocks/>
            <a:stCxn id="14" idx="3"/>
            <a:endCxn id="28" idx="1"/>
          </p:cNvCxnSpPr>
          <p:nvPr/>
        </p:nvCxnSpPr>
        <p:spPr>
          <a:xfrm flipV="1">
            <a:off x="2210011" y="3666241"/>
            <a:ext cx="2223444" cy="1156901"/>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8" name="Conector de Seta Reta 47">
            <a:extLst>
              <a:ext uri="{FF2B5EF4-FFF2-40B4-BE49-F238E27FC236}">
                <a16:creationId xmlns:a16="http://schemas.microsoft.com/office/drawing/2014/main" id="{8BA80959-7D9B-4200-A008-422F5A93263C}"/>
              </a:ext>
            </a:extLst>
          </p:cNvPr>
          <p:cNvCxnSpPr>
            <a:cxnSpLocks/>
            <a:stCxn id="14" idx="3"/>
            <a:endCxn id="30" idx="1"/>
          </p:cNvCxnSpPr>
          <p:nvPr/>
        </p:nvCxnSpPr>
        <p:spPr>
          <a:xfrm flipV="1">
            <a:off x="2210011" y="4204181"/>
            <a:ext cx="2223444" cy="618961"/>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0" name="Conector de Seta Reta 49">
            <a:extLst>
              <a:ext uri="{FF2B5EF4-FFF2-40B4-BE49-F238E27FC236}">
                <a16:creationId xmlns:a16="http://schemas.microsoft.com/office/drawing/2014/main" id="{6E6D23BE-7262-4125-BD70-2727162B1E97}"/>
              </a:ext>
            </a:extLst>
          </p:cNvPr>
          <p:cNvCxnSpPr>
            <a:cxnSpLocks/>
            <a:stCxn id="14" idx="3"/>
            <a:endCxn id="32" idx="1"/>
          </p:cNvCxnSpPr>
          <p:nvPr/>
        </p:nvCxnSpPr>
        <p:spPr>
          <a:xfrm flipV="1">
            <a:off x="2210011" y="4742122"/>
            <a:ext cx="2223444" cy="81020"/>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2" name="Conector de Seta Reta 51">
            <a:extLst>
              <a:ext uri="{FF2B5EF4-FFF2-40B4-BE49-F238E27FC236}">
                <a16:creationId xmlns:a16="http://schemas.microsoft.com/office/drawing/2014/main" id="{DB1F08E4-2492-4517-A188-000FB053EC17}"/>
              </a:ext>
            </a:extLst>
          </p:cNvPr>
          <p:cNvCxnSpPr>
            <a:cxnSpLocks/>
            <a:stCxn id="14" idx="3"/>
            <a:endCxn id="34" idx="1"/>
          </p:cNvCxnSpPr>
          <p:nvPr/>
        </p:nvCxnSpPr>
        <p:spPr>
          <a:xfrm>
            <a:off x="2210011" y="4823142"/>
            <a:ext cx="2223444" cy="349199"/>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4" name="Conector de Seta Reta 53">
            <a:extLst>
              <a:ext uri="{FF2B5EF4-FFF2-40B4-BE49-F238E27FC236}">
                <a16:creationId xmlns:a16="http://schemas.microsoft.com/office/drawing/2014/main" id="{2B6DDA2E-38CA-4451-ACFD-F144881CB933}"/>
              </a:ext>
            </a:extLst>
          </p:cNvPr>
          <p:cNvCxnSpPr>
            <a:cxnSpLocks/>
            <a:stCxn id="14" idx="3"/>
            <a:endCxn id="36" idx="1"/>
          </p:cNvCxnSpPr>
          <p:nvPr/>
        </p:nvCxnSpPr>
        <p:spPr>
          <a:xfrm>
            <a:off x="2210011" y="4823142"/>
            <a:ext cx="2223444" cy="779418"/>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56" name="Conector de Seta Reta 55">
            <a:extLst>
              <a:ext uri="{FF2B5EF4-FFF2-40B4-BE49-F238E27FC236}">
                <a16:creationId xmlns:a16="http://schemas.microsoft.com/office/drawing/2014/main" id="{7BBCF9A6-6FC9-4751-ACAF-666997F16780}"/>
              </a:ext>
            </a:extLst>
          </p:cNvPr>
          <p:cNvCxnSpPr>
            <a:cxnSpLocks/>
            <a:stCxn id="14" idx="3"/>
            <a:endCxn id="9" idx="1"/>
          </p:cNvCxnSpPr>
          <p:nvPr/>
        </p:nvCxnSpPr>
        <p:spPr>
          <a:xfrm>
            <a:off x="2210011" y="4823142"/>
            <a:ext cx="2223444" cy="1317360"/>
          </a:xfrm>
          <a:prstGeom prst="straightConnector1">
            <a:avLst/>
          </a:prstGeom>
          <a:ln w="762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67" name="Elipse 66">
            <a:extLst>
              <a:ext uri="{FF2B5EF4-FFF2-40B4-BE49-F238E27FC236}">
                <a16:creationId xmlns:a16="http://schemas.microsoft.com/office/drawing/2014/main" id="{8FAB7962-2445-4221-95F2-FDB71B360987}"/>
              </a:ext>
            </a:extLst>
          </p:cNvPr>
          <p:cNvSpPr/>
          <p:nvPr/>
        </p:nvSpPr>
        <p:spPr>
          <a:xfrm>
            <a:off x="2027382" y="4660152"/>
            <a:ext cx="365258" cy="365258"/>
          </a:xfrm>
          <a:prstGeom prst="ellipse">
            <a:avLst/>
          </a:prstGeom>
          <a:solidFill>
            <a:schemeClr val="tx2"/>
          </a:solidFill>
          <a:ln w="7620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69" name="CaixaDeTexto 68">
            <a:extLst>
              <a:ext uri="{FF2B5EF4-FFF2-40B4-BE49-F238E27FC236}">
                <a16:creationId xmlns:a16="http://schemas.microsoft.com/office/drawing/2014/main" id="{307D7BD5-2D8F-4AD5-9FEF-A6DB22488D9D}"/>
              </a:ext>
            </a:extLst>
          </p:cNvPr>
          <p:cNvSpPr txBox="1"/>
          <p:nvPr/>
        </p:nvSpPr>
        <p:spPr>
          <a:xfrm>
            <a:off x="9283722" y="6402112"/>
            <a:ext cx="1605300" cy="369332"/>
          </a:xfrm>
          <a:prstGeom prst="rect">
            <a:avLst/>
          </a:prstGeom>
          <a:noFill/>
        </p:spPr>
        <p:txBody>
          <a:bodyPr wrap="square">
            <a:spAutoFit/>
          </a:bodyPr>
          <a:lstStyle/>
          <a:p>
            <a:r>
              <a:rPr lang="pt-BR" dirty="0">
                <a:hlinkClick r:id="rId2"/>
              </a:rPr>
              <a:t>Link </a:t>
            </a:r>
            <a:r>
              <a:rPr lang="pt-BR" dirty="0" err="1">
                <a:hlinkClick r:id="rId2"/>
              </a:rPr>
              <a:t>to</a:t>
            </a:r>
            <a:r>
              <a:rPr lang="pt-BR" dirty="0">
                <a:hlinkClick r:id="rId2"/>
              </a:rPr>
              <a:t> GitHub</a:t>
            </a:r>
            <a:endParaRPr lang="pt-BR" dirty="0"/>
          </a:p>
        </p:txBody>
      </p:sp>
    </p:spTree>
    <p:extLst>
      <p:ext uri="{BB962C8B-B14F-4D97-AF65-F5344CB8AC3E}">
        <p14:creationId xmlns:p14="http://schemas.microsoft.com/office/powerpoint/2010/main" val="108882092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an Interactive Map with Folium</a:t>
            </a:r>
            <a:endParaRPr lang="en-US" dirty="0">
              <a:solidFill>
                <a:srgbClr val="0B49CB"/>
              </a:solidFill>
            </a:endParaRPr>
          </a:p>
        </p:txBody>
      </p:sp>
      <p:sp>
        <p:nvSpPr>
          <p:cNvPr id="6" name="Content Placeholder 4">
            <a:extLst>
              <a:ext uri="{FF2B5EF4-FFF2-40B4-BE49-F238E27FC236}">
                <a16:creationId xmlns:a16="http://schemas.microsoft.com/office/drawing/2014/main" id="{3F6A69A4-7D9D-4EA7-9D15-DF4BCD3AD901}"/>
              </a:ext>
            </a:extLst>
          </p:cNvPr>
          <p:cNvSpPr txBox="1">
            <a:spLocks/>
          </p:cNvSpPr>
          <p:nvPr/>
        </p:nvSpPr>
        <p:spPr>
          <a:xfrm>
            <a:off x="838200" y="1801163"/>
            <a:ext cx="7083582" cy="2429092"/>
          </a:xfrm>
          <a:prstGeom prst="rect">
            <a:avLst/>
          </a:prstGeom>
          <a:noFill/>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OBJETIVE: Extract some info by maps, using geometrical forms and labels. </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Mark all launch identify its site.</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Add a label about the success of the landing</a:t>
            </a:r>
          </a:p>
          <a:p>
            <a:pPr marL="457200" indent="-457200">
              <a:lnSpc>
                <a:spcPct val="100000"/>
              </a:lnSpc>
              <a:spcBef>
                <a:spcPts val="1400"/>
              </a:spcBef>
              <a:buFont typeface="+mj-lt"/>
              <a:buAutoNum type="arabicPeriod"/>
            </a:pPr>
            <a:r>
              <a:rPr lang="en-US" sz="2200" dirty="0">
                <a:solidFill>
                  <a:schemeClr val="accent3">
                    <a:lumMod val="25000"/>
                  </a:schemeClr>
                </a:solidFill>
                <a:latin typeface="Abadi" panose="020B0604020104020204" pitchFamily="34" charset="0"/>
              </a:rPr>
              <a:t>Find some POIs near each site, draw a straight line to them and calculate the distance.</a:t>
            </a:r>
            <a:endParaRPr lang="en-US" dirty="0"/>
          </a:p>
          <a:p>
            <a:endParaRPr lang="en-US" dirty="0"/>
          </a:p>
        </p:txBody>
      </p:sp>
      <p:sp>
        <p:nvSpPr>
          <p:cNvPr id="2" name="CaixaDeTexto 1">
            <a:extLst>
              <a:ext uri="{FF2B5EF4-FFF2-40B4-BE49-F238E27FC236}">
                <a16:creationId xmlns:a16="http://schemas.microsoft.com/office/drawing/2014/main" id="{1ADECE4E-9A13-4DF4-A94B-E81C03F6019D}"/>
              </a:ext>
            </a:extLst>
          </p:cNvPr>
          <p:cNvSpPr txBox="1"/>
          <p:nvPr/>
        </p:nvSpPr>
        <p:spPr>
          <a:xfrm>
            <a:off x="9244735" y="5950018"/>
            <a:ext cx="1527341" cy="369332"/>
          </a:xfrm>
          <a:prstGeom prst="rect">
            <a:avLst/>
          </a:prstGeom>
          <a:noFill/>
        </p:spPr>
        <p:txBody>
          <a:bodyPr wrap="none" rtlCol="0">
            <a:spAutoFit/>
          </a:bodyPr>
          <a:lstStyle/>
          <a:p>
            <a:r>
              <a:rPr lang="pt-BR" dirty="0">
                <a:hlinkClick r:id="rId3"/>
              </a:rPr>
              <a:t>Link </a:t>
            </a:r>
            <a:r>
              <a:rPr lang="pt-BR" dirty="0" err="1">
                <a:hlinkClick r:id="rId3"/>
              </a:rPr>
              <a:t>to</a:t>
            </a:r>
            <a:r>
              <a:rPr lang="pt-BR" dirty="0">
                <a:hlinkClick r:id="rId3"/>
              </a:rPr>
              <a:t> GitHub</a:t>
            </a:r>
            <a:endParaRPr lang="pt-BR" dirty="0"/>
          </a:p>
        </p:txBody>
      </p:sp>
      <p:pic>
        <p:nvPicPr>
          <p:cNvPr id="8" name="Imagem 7">
            <a:extLst>
              <a:ext uri="{FF2B5EF4-FFF2-40B4-BE49-F238E27FC236}">
                <a16:creationId xmlns:a16="http://schemas.microsoft.com/office/drawing/2014/main" id="{F8E666DD-6316-4246-A5B5-A2617F5082F3}"/>
              </a:ext>
            </a:extLst>
          </p:cNvPr>
          <p:cNvPicPr>
            <a:picLocks noChangeAspect="1"/>
          </p:cNvPicPr>
          <p:nvPr/>
        </p:nvPicPr>
        <p:blipFill>
          <a:blip r:embed="rId4"/>
          <a:stretch>
            <a:fillRect/>
          </a:stretch>
        </p:blipFill>
        <p:spPr>
          <a:xfrm>
            <a:off x="1752924" y="4384857"/>
            <a:ext cx="2487088" cy="2042354"/>
          </a:xfrm>
          <a:prstGeom prst="rect">
            <a:avLst/>
          </a:prstGeom>
        </p:spPr>
      </p:pic>
      <p:pic>
        <p:nvPicPr>
          <p:cNvPr id="10" name="Imagem 9">
            <a:extLst>
              <a:ext uri="{FF2B5EF4-FFF2-40B4-BE49-F238E27FC236}">
                <a16:creationId xmlns:a16="http://schemas.microsoft.com/office/drawing/2014/main" id="{0EB7294E-F757-4EFE-905A-CE307CBE0A4F}"/>
              </a:ext>
            </a:extLst>
          </p:cNvPr>
          <p:cNvPicPr>
            <a:picLocks noChangeAspect="1"/>
          </p:cNvPicPr>
          <p:nvPr/>
        </p:nvPicPr>
        <p:blipFill rotWithShape="1">
          <a:blip r:embed="rId5"/>
          <a:srcRect t="549"/>
          <a:stretch/>
        </p:blipFill>
        <p:spPr>
          <a:xfrm>
            <a:off x="4442880" y="4384857"/>
            <a:ext cx="4396118" cy="2053759"/>
          </a:xfrm>
          <a:prstGeom prst="rect">
            <a:avLst/>
          </a:prstGeom>
        </p:spPr>
      </p:pic>
      <p:sp>
        <p:nvSpPr>
          <p:cNvPr id="11" name="Retângulo: Cantos Arredondados 10">
            <a:extLst>
              <a:ext uri="{FF2B5EF4-FFF2-40B4-BE49-F238E27FC236}">
                <a16:creationId xmlns:a16="http://schemas.microsoft.com/office/drawing/2014/main" id="{55C64B91-CBD4-4DFF-944B-B6104042466F}"/>
              </a:ext>
            </a:extLst>
          </p:cNvPr>
          <p:cNvSpPr/>
          <p:nvPr/>
        </p:nvSpPr>
        <p:spPr>
          <a:xfrm>
            <a:off x="8021169" y="1979881"/>
            <a:ext cx="3974472" cy="1865014"/>
          </a:xfrm>
          <a:prstGeom prst="roundRect">
            <a:avLst>
              <a:gd name="adj" fmla="val 8239"/>
            </a:avLst>
          </a:prstGeom>
          <a:solidFill>
            <a:schemeClr val="accent3">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spcBef>
                <a:spcPts val="600"/>
              </a:spcBef>
            </a:pPr>
            <a:r>
              <a:rPr lang="en-US" sz="1200" dirty="0">
                <a:solidFill>
                  <a:schemeClr val="tx1"/>
                </a:solidFill>
                <a:effectLst/>
                <a:latin typeface="Arial" panose="020B0604020202020204" pitchFamily="34" charset="0"/>
                <a:cs typeface="Arial" panose="020B0604020202020204" pitchFamily="34" charset="0"/>
              </a:rPr>
              <a:t>Example of some trends in which the Launch Site is situated in:</a:t>
            </a:r>
          </a:p>
          <a:p>
            <a:pPr>
              <a:spcBef>
                <a:spcPts val="600"/>
              </a:spcBef>
            </a:pPr>
            <a:r>
              <a:rPr lang="en-US" sz="1200" dirty="0">
                <a:solidFill>
                  <a:schemeClr val="tx1"/>
                </a:solidFill>
                <a:effectLst/>
                <a:latin typeface="Arial" panose="020B0604020202020204" pitchFamily="34" charset="0"/>
                <a:cs typeface="Arial" panose="020B0604020202020204" pitchFamily="34" charset="0"/>
              </a:rPr>
              <a:t>Are launch sites in close proximity to railways? No</a:t>
            </a:r>
          </a:p>
          <a:p>
            <a:pPr>
              <a:spcBef>
                <a:spcPts val="600"/>
              </a:spcBef>
            </a:pPr>
            <a:r>
              <a:rPr lang="en-US" sz="1200" dirty="0">
                <a:solidFill>
                  <a:schemeClr val="tx1"/>
                </a:solidFill>
                <a:effectLst/>
                <a:latin typeface="Arial" panose="020B0604020202020204" pitchFamily="34" charset="0"/>
                <a:cs typeface="Arial" panose="020B0604020202020204" pitchFamily="34" charset="0"/>
              </a:rPr>
              <a:t>Are launch sites in close proximity to highways? No</a:t>
            </a:r>
          </a:p>
          <a:p>
            <a:pPr>
              <a:spcBef>
                <a:spcPts val="600"/>
              </a:spcBef>
            </a:pPr>
            <a:r>
              <a:rPr lang="en-US" sz="1200" dirty="0">
                <a:solidFill>
                  <a:schemeClr val="tx1"/>
                </a:solidFill>
                <a:effectLst/>
                <a:latin typeface="Arial" panose="020B0604020202020204" pitchFamily="34" charset="0"/>
                <a:cs typeface="Arial" panose="020B0604020202020204" pitchFamily="34" charset="0"/>
              </a:rPr>
              <a:t>Are launch sites in close proximity to coastline? Yes</a:t>
            </a:r>
          </a:p>
          <a:p>
            <a:pPr>
              <a:spcBef>
                <a:spcPts val="600"/>
              </a:spcBef>
            </a:pPr>
            <a:r>
              <a:rPr lang="en-US" sz="1200" dirty="0">
                <a:solidFill>
                  <a:schemeClr val="tx1"/>
                </a:solidFill>
                <a:effectLst/>
                <a:latin typeface="Arial" panose="020B0604020202020204" pitchFamily="34" charset="0"/>
                <a:cs typeface="Arial" panose="020B0604020202020204" pitchFamily="34" charset="0"/>
              </a:rPr>
              <a:t>Do launch sites keep certain distance away from cities? Yes</a:t>
            </a:r>
            <a:endParaRPr lang="pt-BR" sz="1200" dirty="0">
              <a:solidFill>
                <a:schemeClr val="tx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Build a Dashboard with </a:t>
            </a:r>
            <a:r>
              <a:rPr lang="en-US" dirty="0" err="1">
                <a:solidFill>
                  <a:srgbClr val="0B49CB"/>
                </a:solidFill>
                <a:latin typeface="Abadi"/>
              </a:rPr>
              <a:t>Plotly</a:t>
            </a:r>
            <a:r>
              <a:rPr lang="en-US" dirty="0">
                <a:solidFill>
                  <a:srgbClr val="0B49CB"/>
                </a:solidFill>
                <a:latin typeface="Abadi"/>
              </a:rPr>
              <a:t> Dash</a:t>
            </a:r>
          </a:p>
        </p:txBody>
      </p:sp>
      <p:sp>
        <p:nvSpPr>
          <p:cNvPr id="2" name="CaixaDeTexto 1">
            <a:extLst>
              <a:ext uri="{FF2B5EF4-FFF2-40B4-BE49-F238E27FC236}">
                <a16:creationId xmlns:a16="http://schemas.microsoft.com/office/drawing/2014/main" id="{9258AF30-4FDE-41A9-A2E3-A315121D346C}"/>
              </a:ext>
            </a:extLst>
          </p:cNvPr>
          <p:cNvSpPr txBox="1"/>
          <p:nvPr/>
        </p:nvSpPr>
        <p:spPr>
          <a:xfrm>
            <a:off x="9459444" y="5992297"/>
            <a:ext cx="1527341" cy="369332"/>
          </a:xfrm>
          <a:prstGeom prst="rect">
            <a:avLst/>
          </a:prstGeom>
          <a:noFill/>
        </p:spPr>
        <p:txBody>
          <a:bodyPr wrap="none" rtlCol="0">
            <a:spAutoFit/>
          </a:bodyPr>
          <a:lstStyle/>
          <a:p>
            <a:r>
              <a:rPr lang="pt-BR" dirty="0">
                <a:hlinkClick r:id="rId3"/>
              </a:rPr>
              <a:t>Link </a:t>
            </a:r>
            <a:r>
              <a:rPr lang="pt-BR" dirty="0" err="1">
                <a:hlinkClick r:id="rId3"/>
              </a:rPr>
              <a:t>to</a:t>
            </a:r>
            <a:r>
              <a:rPr lang="pt-BR" dirty="0">
                <a:hlinkClick r:id="rId3"/>
              </a:rPr>
              <a:t> GitHub</a:t>
            </a:r>
            <a:endParaRPr lang="pt-BR" dirty="0"/>
          </a:p>
        </p:txBody>
      </p:sp>
      <p:sp>
        <p:nvSpPr>
          <p:cNvPr id="6" name="Content Placeholder 4">
            <a:extLst>
              <a:ext uri="{FF2B5EF4-FFF2-40B4-BE49-F238E27FC236}">
                <a16:creationId xmlns:a16="http://schemas.microsoft.com/office/drawing/2014/main" id="{35351002-C967-46DE-9218-87E24539F00C}"/>
              </a:ext>
            </a:extLst>
          </p:cNvPr>
          <p:cNvSpPr txBox="1">
            <a:spLocks/>
          </p:cNvSpPr>
          <p:nvPr/>
        </p:nvSpPr>
        <p:spPr>
          <a:xfrm>
            <a:off x="770012" y="1575377"/>
            <a:ext cx="4891880" cy="4351338"/>
          </a:xfrm>
          <a:prstGeom prst="rect">
            <a:avLst/>
          </a:prstGeom>
          <a:noFill/>
        </p:spPr>
        <p:txBody>
          <a:bodyPr vert="horz" lIns="91440" tIns="45720" rIns="91440" bIns="45720" rtlCol="0" anchor="t">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2000" dirty="0">
                <a:latin typeface="Abadi" panose="020B0604020104020204" pitchFamily="34" charset="0"/>
              </a:rPr>
              <a:t>Objects:</a:t>
            </a:r>
          </a:p>
          <a:p>
            <a:pPr lvl="1">
              <a:lnSpc>
                <a:spcPct val="100000"/>
              </a:lnSpc>
              <a:spcBef>
                <a:spcPts val="1400"/>
              </a:spcBef>
            </a:pPr>
            <a:r>
              <a:rPr lang="en-US" sz="1600" dirty="0">
                <a:latin typeface="Abadi" panose="020B0604020104020204" pitchFamily="34" charset="0"/>
              </a:rPr>
              <a:t>dropdown list to enable Launch Site selection</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latin typeface="Abadi" panose="020B0604020104020204" pitchFamily="34" charset="0"/>
              </a:rPr>
              <a:t>pie chart to show the total successful launches count for all sites</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latin typeface="Abadi" panose="020B0604020104020204" pitchFamily="34" charset="0"/>
              </a:rPr>
              <a:t>slider to select payload range</a:t>
            </a:r>
            <a:endParaRPr lang="en-US" sz="1600" dirty="0">
              <a:solidFill>
                <a:schemeClr val="accent3">
                  <a:lumMod val="25000"/>
                </a:schemeClr>
              </a:solidFill>
              <a:latin typeface="Abadi" panose="020B0604020104020204" pitchFamily="34" charset="0"/>
            </a:endParaRPr>
          </a:p>
          <a:p>
            <a:pPr lvl="1">
              <a:lnSpc>
                <a:spcPct val="100000"/>
              </a:lnSpc>
              <a:spcBef>
                <a:spcPts val="1400"/>
              </a:spcBef>
            </a:pPr>
            <a:r>
              <a:rPr lang="en-US" sz="1600" dirty="0">
                <a:latin typeface="Abadi" panose="020B0604020104020204" pitchFamily="34" charset="0"/>
              </a:rPr>
              <a:t>scatter chart to show the correlation between payload and launch success</a:t>
            </a:r>
          </a:p>
          <a:p>
            <a:pPr>
              <a:lnSpc>
                <a:spcPct val="100000"/>
              </a:lnSpc>
              <a:spcBef>
                <a:spcPts val="1400"/>
              </a:spcBef>
            </a:pPr>
            <a:r>
              <a:rPr lang="en-US" sz="2000" dirty="0">
                <a:solidFill>
                  <a:schemeClr val="accent3">
                    <a:lumMod val="25000"/>
                  </a:schemeClr>
                </a:solidFill>
                <a:latin typeface="Abadi" panose="020B0604020104020204" pitchFamily="34" charset="0"/>
              </a:rPr>
              <a:t>Callbacks for interactions:</a:t>
            </a:r>
          </a:p>
          <a:p>
            <a:pPr lvl="1">
              <a:lnSpc>
                <a:spcPct val="100000"/>
              </a:lnSpc>
              <a:spcBef>
                <a:spcPts val="1400"/>
              </a:spcBef>
            </a:pPr>
            <a:r>
              <a:rPr lang="en-US" sz="1600" dirty="0">
                <a:latin typeface="Abadi" panose="020B0604020104020204" pitchFamily="34" charset="0"/>
                <a:cs typeface="Arial" panose="020B0604020202020204" pitchFamily="34" charset="0"/>
              </a:rPr>
              <a:t>callback function for “</a:t>
            </a:r>
            <a:r>
              <a:rPr lang="en-US" sz="1600" dirty="0" err="1">
                <a:latin typeface="Abadi" panose="020B0604020104020204" pitchFamily="34" charset="0"/>
                <a:cs typeface="Arial" panose="020B0604020202020204" pitchFamily="34" charset="0"/>
              </a:rPr>
              <a:t>site_dropdown</a:t>
            </a:r>
            <a:r>
              <a:rPr lang="en-US" sz="1600" dirty="0">
                <a:latin typeface="Abadi" panose="020B0604020104020204" pitchFamily="34" charset="0"/>
                <a:cs typeface="Arial" panose="020B0604020202020204" pitchFamily="34" charset="0"/>
              </a:rPr>
              <a:t>” as input, “success-pie-chart” as output</a:t>
            </a:r>
          </a:p>
          <a:p>
            <a:pPr lvl="1">
              <a:lnSpc>
                <a:spcPct val="100000"/>
              </a:lnSpc>
              <a:spcBef>
                <a:spcPts val="1400"/>
              </a:spcBef>
            </a:pPr>
            <a:r>
              <a:rPr lang="en-US" sz="1600" dirty="0">
                <a:latin typeface="Abadi" panose="020B0604020104020204" pitchFamily="34" charset="0"/>
                <a:cs typeface="Arial" panose="020B0604020202020204" pitchFamily="34" charset="0"/>
              </a:rPr>
              <a:t>callback function for “</a:t>
            </a:r>
            <a:r>
              <a:rPr lang="en-US" sz="1600" dirty="0" err="1">
                <a:latin typeface="Abadi" panose="020B0604020104020204" pitchFamily="34" charset="0"/>
                <a:cs typeface="Arial" panose="020B0604020202020204" pitchFamily="34" charset="0"/>
              </a:rPr>
              <a:t>site_dropdown</a:t>
            </a:r>
            <a:r>
              <a:rPr lang="en-US" sz="1600" dirty="0">
                <a:latin typeface="Abadi" panose="020B0604020104020204" pitchFamily="34" charset="0"/>
                <a:cs typeface="Arial" panose="020B0604020202020204" pitchFamily="34" charset="0"/>
              </a:rPr>
              <a:t>” and “payload-slider” as inputs, `success-payload-scatter-chart` as output</a:t>
            </a:r>
            <a:endParaRPr lang="en-US" sz="1600" dirty="0">
              <a:solidFill>
                <a:schemeClr val="accent3">
                  <a:lumMod val="25000"/>
                </a:schemeClr>
              </a:solidFill>
              <a:latin typeface="Abadi" panose="020B0604020104020204" pitchFamily="34" charset="0"/>
              <a:cs typeface="Arial" panose="020B0604020202020204" pitchFamily="34" charset="0"/>
            </a:endParaRP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a:p>
            <a:pPr lvl="1">
              <a:lnSpc>
                <a:spcPct val="100000"/>
              </a:lnSpc>
              <a:spcBef>
                <a:spcPts val="1400"/>
              </a:spcBef>
            </a:pPr>
            <a:endParaRPr lang="en-US" sz="1600" dirty="0">
              <a:solidFill>
                <a:schemeClr val="accent3">
                  <a:lumMod val="25000"/>
                </a:schemeClr>
              </a:solidFill>
              <a:latin typeface="Abadi" panose="020B0604020104020204" pitchFamily="34" charset="0"/>
            </a:endParaRPr>
          </a:p>
          <a:p>
            <a:pPr lvl="1"/>
            <a:endParaRPr lang="en-US" sz="1600" dirty="0">
              <a:latin typeface="Abadi" panose="020B0604020104020204" pitchFamily="34" charset="0"/>
            </a:endParaRPr>
          </a:p>
        </p:txBody>
      </p:sp>
      <p:sp>
        <p:nvSpPr>
          <p:cNvPr id="10" name="Seta: Divisa 9">
            <a:extLst>
              <a:ext uri="{FF2B5EF4-FFF2-40B4-BE49-F238E27FC236}">
                <a16:creationId xmlns:a16="http://schemas.microsoft.com/office/drawing/2014/main" id="{11B12045-CECB-479B-8024-E236E25A8255}"/>
              </a:ext>
            </a:extLst>
          </p:cNvPr>
          <p:cNvSpPr/>
          <p:nvPr/>
        </p:nvSpPr>
        <p:spPr>
          <a:xfrm>
            <a:off x="5543179" y="2018422"/>
            <a:ext cx="331148" cy="29990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1" name="Seta: Divisa 10">
            <a:extLst>
              <a:ext uri="{FF2B5EF4-FFF2-40B4-BE49-F238E27FC236}">
                <a16:creationId xmlns:a16="http://schemas.microsoft.com/office/drawing/2014/main" id="{2629D099-3E3E-4DB0-8DAC-C71A7B71530E}"/>
              </a:ext>
            </a:extLst>
          </p:cNvPr>
          <p:cNvSpPr/>
          <p:nvPr/>
        </p:nvSpPr>
        <p:spPr>
          <a:xfrm>
            <a:off x="4203906" y="3019990"/>
            <a:ext cx="331148" cy="299905"/>
          </a:xfrm>
          <a:prstGeom prst="chevron">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tx1"/>
              </a:solidFill>
            </a:endParaRPr>
          </a:p>
        </p:txBody>
      </p:sp>
      <p:sp>
        <p:nvSpPr>
          <p:cNvPr id="13" name="Retângulo 12">
            <a:extLst>
              <a:ext uri="{FF2B5EF4-FFF2-40B4-BE49-F238E27FC236}">
                <a16:creationId xmlns:a16="http://schemas.microsoft.com/office/drawing/2014/main" id="{BF322FBB-AB94-459B-A72D-C546EE6CC563}"/>
              </a:ext>
            </a:extLst>
          </p:cNvPr>
          <p:cNvSpPr/>
          <p:nvPr/>
        </p:nvSpPr>
        <p:spPr>
          <a:xfrm>
            <a:off x="6027811" y="1958535"/>
            <a:ext cx="1533237" cy="419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For </a:t>
            </a:r>
            <a:r>
              <a:rPr lang="pt-BR" dirty="0" err="1"/>
              <a:t>selection</a:t>
            </a:r>
            <a:endParaRPr lang="pt-BR" dirty="0"/>
          </a:p>
        </p:txBody>
      </p:sp>
      <p:sp>
        <p:nvSpPr>
          <p:cNvPr id="14" name="Retângulo 13">
            <a:extLst>
              <a:ext uri="{FF2B5EF4-FFF2-40B4-BE49-F238E27FC236}">
                <a16:creationId xmlns:a16="http://schemas.microsoft.com/office/drawing/2014/main" id="{414E078B-B64D-4F08-AB05-500813BAAE31}"/>
              </a:ext>
            </a:extLst>
          </p:cNvPr>
          <p:cNvSpPr/>
          <p:nvPr/>
        </p:nvSpPr>
        <p:spPr>
          <a:xfrm>
            <a:off x="4692074" y="2960103"/>
            <a:ext cx="1533237" cy="41967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For </a:t>
            </a:r>
            <a:r>
              <a:rPr lang="pt-BR" dirty="0" err="1"/>
              <a:t>selection</a:t>
            </a:r>
            <a:endParaRPr lang="pt-BR" dirty="0"/>
          </a:p>
        </p:txBody>
      </p:sp>
      <p:sp>
        <p:nvSpPr>
          <p:cNvPr id="15" name="Seta: Divisa 14">
            <a:extLst>
              <a:ext uri="{FF2B5EF4-FFF2-40B4-BE49-F238E27FC236}">
                <a16:creationId xmlns:a16="http://schemas.microsoft.com/office/drawing/2014/main" id="{316F87A7-198D-4B1D-AA75-F6F94FEF62C6}"/>
              </a:ext>
            </a:extLst>
          </p:cNvPr>
          <p:cNvSpPr/>
          <p:nvPr/>
        </p:nvSpPr>
        <p:spPr>
          <a:xfrm>
            <a:off x="4831979" y="2414834"/>
            <a:ext cx="331148" cy="29990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2"/>
              </a:solidFill>
            </a:endParaRPr>
          </a:p>
        </p:txBody>
      </p:sp>
      <p:sp>
        <p:nvSpPr>
          <p:cNvPr id="16" name="Seta: Divisa 15">
            <a:extLst>
              <a:ext uri="{FF2B5EF4-FFF2-40B4-BE49-F238E27FC236}">
                <a16:creationId xmlns:a16="http://schemas.microsoft.com/office/drawing/2014/main" id="{C962BC77-FA59-4850-A7ED-16024B960E08}"/>
              </a:ext>
            </a:extLst>
          </p:cNvPr>
          <p:cNvSpPr/>
          <p:nvPr/>
        </p:nvSpPr>
        <p:spPr>
          <a:xfrm>
            <a:off x="5543179" y="3503007"/>
            <a:ext cx="331148" cy="299905"/>
          </a:xfrm>
          <a:prstGeom prst="chevron">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solidFill>
                <a:schemeClr val="accent2"/>
              </a:solidFill>
            </a:endParaRPr>
          </a:p>
        </p:txBody>
      </p:sp>
      <p:sp>
        <p:nvSpPr>
          <p:cNvPr id="17" name="Retângulo 16">
            <a:extLst>
              <a:ext uri="{FF2B5EF4-FFF2-40B4-BE49-F238E27FC236}">
                <a16:creationId xmlns:a16="http://schemas.microsoft.com/office/drawing/2014/main" id="{F22B2A94-8DB9-4776-882F-D2E8DF10058A}"/>
              </a:ext>
            </a:extLst>
          </p:cNvPr>
          <p:cNvSpPr/>
          <p:nvPr/>
        </p:nvSpPr>
        <p:spPr>
          <a:xfrm>
            <a:off x="5957456" y="3443120"/>
            <a:ext cx="5902036" cy="432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1200" dirty="0"/>
              <a:t>Display relative proportions of multiple classes of data. Size of the circle can be made proportional to the total quantity it represents.</a:t>
            </a:r>
            <a:endParaRPr lang="pt-BR" sz="1200" dirty="0"/>
          </a:p>
        </p:txBody>
      </p:sp>
      <p:sp>
        <p:nvSpPr>
          <p:cNvPr id="18" name="Retângulo 17">
            <a:extLst>
              <a:ext uri="{FF2B5EF4-FFF2-40B4-BE49-F238E27FC236}">
                <a16:creationId xmlns:a16="http://schemas.microsoft.com/office/drawing/2014/main" id="{EBB7C3EE-CE47-4B1B-A66C-E9F134C6E170}"/>
              </a:ext>
            </a:extLst>
          </p:cNvPr>
          <p:cNvSpPr/>
          <p:nvPr/>
        </p:nvSpPr>
        <p:spPr>
          <a:xfrm>
            <a:off x="5223294" y="2433295"/>
            <a:ext cx="6636197" cy="432595"/>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200" dirty="0"/>
              <a:t>It shows the relationship between two variables. It is the best method to show you a non-linear pattern. The range of data flow, i.e. maximum and minimum value, can be determined.</a:t>
            </a:r>
            <a:endParaRPr lang="pt-BR" sz="1200" dirty="0"/>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7" name="CaixaDeTexto 6">
            <a:extLst>
              <a:ext uri="{FF2B5EF4-FFF2-40B4-BE49-F238E27FC236}">
                <a16:creationId xmlns:a16="http://schemas.microsoft.com/office/drawing/2014/main" id="{C5B0A6EB-BD36-4BA7-9A45-7A1230BC2FF1}"/>
              </a:ext>
            </a:extLst>
          </p:cNvPr>
          <p:cNvSpPr txBox="1"/>
          <p:nvPr/>
        </p:nvSpPr>
        <p:spPr>
          <a:xfrm>
            <a:off x="9521658" y="6033511"/>
            <a:ext cx="1527341" cy="369332"/>
          </a:xfrm>
          <a:prstGeom prst="rect">
            <a:avLst/>
          </a:prstGeom>
          <a:noFill/>
        </p:spPr>
        <p:txBody>
          <a:bodyPr wrap="none" rtlCol="0">
            <a:spAutoFit/>
          </a:bodyPr>
          <a:lstStyle/>
          <a:p>
            <a:r>
              <a:rPr lang="pt-BR" dirty="0">
                <a:hlinkClick r:id="rId3"/>
              </a:rPr>
              <a:t>Link </a:t>
            </a:r>
            <a:r>
              <a:rPr lang="pt-BR" dirty="0" err="1">
                <a:hlinkClick r:id="rId3"/>
              </a:rPr>
              <a:t>to</a:t>
            </a:r>
            <a:r>
              <a:rPr lang="pt-BR" dirty="0">
                <a:hlinkClick r:id="rId3"/>
              </a:rPr>
              <a:t> GitHub</a:t>
            </a:r>
            <a:endParaRPr lang="pt-BR" dirty="0"/>
          </a:p>
        </p:txBody>
      </p:sp>
      <p:sp>
        <p:nvSpPr>
          <p:cNvPr id="8" name="Retângulo 7">
            <a:extLst>
              <a:ext uri="{FF2B5EF4-FFF2-40B4-BE49-F238E27FC236}">
                <a16:creationId xmlns:a16="http://schemas.microsoft.com/office/drawing/2014/main" id="{E05E101C-EA59-4B77-BC99-335DABFB8822}"/>
              </a:ext>
            </a:extLst>
          </p:cNvPr>
          <p:cNvSpPr/>
          <p:nvPr/>
        </p:nvSpPr>
        <p:spPr>
          <a:xfrm>
            <a:off x="849744" y="2327564"/>
            <a:ext cx="1754909"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Build Model</a:t>
            </a:r>
          </a:p>
        </p:txBody>
      </p:sp>
      <p:sp>
        <p:nvSpPr>
          <p:cNvPr id="14" name="Retângulo 13">
            <a:extLst>
              <a:ext uri="{FF2B5EF4-FFF2-40B4-BE49-F238E27FC236}">
                <a16:creationId xmlns:a16="http://schemas.microsoft.com/office/drawing/2014/main" id="{91FD3A4F-2A33-4C5B-ACE4-67E4E90A7CC4}"/>
              </a:ext>
            </a:extLst>
          </p:cNvPr>
          <p:cNvSpPr/>
          <p:nvPr/>
        </p:nvSpPr>
        <p:spPr>
          <a:xfrm>
            <a:off x="849744" y="3429000"/>
            <a:ext cx="2032001" cy="289035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Load dataset</a:t>
            </a:r>
          </a:p>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Transform Data</a:t>
            </a:r>
          </a:p>
          <a:p>
            <a:pPr marL="171450" indent="-171450">
              <a:buFont typeface="Arial" panose="020B0604020202020204" pitchFamily="34" charset="0"/>
              <a:buChar char="•"/>
            </a:pPr>
            <a:r>
              <a:rPr lang="en-US" sz="1600" dirty="0">
                <a:solidFill>
                  <a:schemeClr val="tx1"/>
                </a:solidFill>
                <a:latin typeface="Abadi" panose="020B0604020104020204" pitchFamily="34" charset="0"/>
              </a:rPr>
              <a:t>Training/test split</a:t>
            </a:r>
          </a:p>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Choose algorithms </a:t>
            </a:r>
          </a:p>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Set hyperparameters </a:t>
            </a:r>
          </a:p>
          <a:p>
            <a:pPr marL="171450" indent="-171450">
              <a:buFont typeface="Arial" panose="020B0604020202020204" pitchFamily="34" charset="0"/>
              <a:buChar char="•"/>
            </a:pPr>
            <a:r>
              <a:rPr lang="en-US" sz="1600" dirty="0" err="1">
                <a:solidFill>
                  <a:schemeClr val="tx1"/>
                </a:solidFill>
                <a:effectLst/>
                <a:latin typeface="Abadi" panose="020B0604020104020204" pitchFamily="34" charset="0"/>
              </a:rPr>
              <a:t>GridSearchCV</a:t>
            </a:r>
            <a:endParaRPr lang="en-US" sz="1600" dirty="0">
              <a:solidFill>
                <a:schemeClr val="tx1"/>
              </a:solidFill>
              <a:effectLst/>
              <a:latin typeface="Abadi" panose="020B0604020104020204" pitchFamily="34" charset="0"/>
            </a:endParaRPr>
          </a:p>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Fit the </a:t>
            </a:r>
            <a:r>
              <a:rPr lang="en-US" sz="1600" dirty="0" err="1">
                <a:solidFill>
                  <a:schemeClr val="tx1"/>
                </a:solidFill>
                <a:effectLst/>
                <a:latin typeface="Abadi" panose="020B0604020104020204" pitchFamily="34" charset="0"/>
              </a:rPr>
              <a:t>GridSearchCV</a:t>
            </a:r>
            <a:r>
              <a:rPr lang="en-US" sz="1600" dirty="0">
                <a:solidFill>
                  <a:schemeClr val="tx1"/>
                </a:solidFill>
                <a:effectLst/>
                <a:latin typeface="Abadi" panose="020B0604020104020204" pitchFamily="34" charset="0"/>
              </a:rPr>
              <a:t> objects and train our dataset.</a:t>
            </a:r>
            <a:endParaRPr lang="pt-BR" sz="1600" dirty="0">
              <a:solidFill>
                <a:schemeClr val="tx1"/>
              </a:solidFill>
              <a:latin typeface="Abadi" panose="020B0604020104020204" pitchFamily="34" charset="0"/>
            </a:endParaRPr>
          </a:p>
        </p:txBody>
      </p:sp>
      <p:sp>
        <p:nvSpPr>
          <p:cNvPr id="9" name="Retângulo 8">
            <a:extLst>
              <a:ext uri="{FF2B5EF4-FFF2-40B4-BE49-F238E27FC236}">
                <a16:creationId xmlns:a16="http://schemas.microsoft.com/office/drawing/2014/main" id="{EF4BC043-DC80-4732-8AF0-640811B4F804}"/>
              </a:ext>
            </a:extLst>
          </p:cNvPr>
          <p:cNvSpPr/>
          <p:nvPr/>
        </p:nvSpPr>
        <p:spPr>
          <a:xfrm>
            <a:off x="3622974" y="2327564"/>
            <a:ext cx="1754909"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Evaluate</a:t>
            </a:r>
            <a:r>
              <a:rPr lang="pt-BR" dirty="0"/>
              <a:t> Model</a:t>
            </a:r>
          </a:p>
        </p:txBody>
      </p:sp>
      <p:sp>
        <p:nvSpPr>
          <p:cNvPr id="15" name="Retângulo 14">
            <a:extLst>
              <a:ext uri="{FF2B5EF4-FFF2-40B4-BE49-F238E27FC236}">
                <a16:creationId xmlns:a16="http://schemas.microsoft.com/office/drawing/2014/main" id="{26246287-3502-4D32-B432-E54C8B3A725D}"/>
              </a:ext>
            </a:extLst>
          </p:cNvPr>
          <p:cNvSpPr/>
          <p:nvPr/>
        </p:nvSpPr>
        <p:spPr>
          <a:xfrm>
            <a:off x="3622974" y="3429000"/>
            <a:ext cx="2032001" cy="170641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Check accuracy for each model</a:t>
            </a:r>
          </a:p>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Get tuned hyperparameters</a:t>
            </a:r>
          </a:p>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Plot Confusion Matrix</a:t>
            </a:r>
            <a:endParaRPr lang="pt-BR" sz="1600" dirty="0">
              <a:solidFill>
                <a:schemeClr val="tx1"/>
              </a:solidFill>
              <a:latin typeface="Abadi" panose="020B0604020104020204" pitchFamily="34" charset="0"/>
            </a:endParaRPr>
          </a:p>
        </p:txBody>
      </p:sp>
      <p:sp>
        <p:nvSpPr>
          <p:cNvPr id="10" name="Retângulo 9">
            <a:extLst>
              <a:ext uri="{FF2B5EF4-FFF2-40B4-BE49-F238E27FC236}">
                <a16:creationId xmlns:a16="http://schemas.microsoft.com/office/drawing/2014/main" id="{4376D08E-FF91-40F1-9FC3-962CABDE2078}"/>
              </a:ext>
            </a:extLst>
          </p:cNvPr>
          <p:cNvSpPr/>
          <p:nvPr/>
        </p:nvSpPr>
        <p:spPr>
          <a:xfrm>
            <a:off x="6396204" y="2327564"/>
            <a:ext cx="1754909"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Improving</a:t>
            </a:r>
            <a:r>
              <a:rPr lang="pt-BR" dirty="0"/>
              <a:t> Model</a:t>
            </a:r>
          </a:p>
        </p:txBody>
      </p:sp>
      <p:sp>
        <p:nvSpPr>
          <p:cNvPr id="16" name="Retângulo 15">
            <a:extLst>
              <a:ext uri="{FF2B5EF4-FFF2-40B4-BE49-F238E27FC236}">
                <a16:creationId xmlns:a16="http://schemas.microsoft.com/office/drawing/2014/main" id="{D1221544-2AF7-4980-A493-DBD7D8CB6756}"/>
              </a:ext>
            </a:extLst>
          </p:cNvPr>
          <p:cNvSpPr/>
          <p:nvPr/>
        </p:nvSpPr>
        <p:spPr>
          <a:xfrm>
            <a:off x="6396204" y="3429000"/>
            <a:ext cx="2032001" cy="9144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Feature Engineering</a:t>
            </a:r>
          </a:p>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Algorithm Tuning</a:t>
            </a:r>
            <a:endParaRPr lang="pt-BR" sz="1600" dirty="0">
              <a:solidFill>
                <a:schemeClr val="tx1"/>
              </a:solidFill>
              <a:latin typeface="Abadi" panose="020B0604020104020204" pitchFamily="34" charset="0"/>
            </a:endParaRPr>
          </a:p>
        </p:txBody>
      </p:sp>
      <p:sp>
        <p:nvSpPr>
          <p:cNvPr id="11" name="Retângulo 10">
            <a:extLst>
              <a:ext uri="{FF2B5EF4-FFF2-40B4-BE49-F238E27FC236}">
                <a16:creationId xmlns:a16="http://schemas.microsoft.com/office/drawing/2014/main" id="{8FB21EE2-2781-4FEC-BDF8-76D9D5D983BA}"/>
              </a:ext>
            </a:extLst>
          </p:cNvPr>
          <p:cNvSpPr/>
          <p:nvPr/>
        </p:nvSpPr>
        <p:spPr>
          <a:xfrm>
            <a:off x="9169434" y="2327564"/>
            <a:ext cx="1754909" cy="9144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Compare Model</a:t>
            </a:r>
          </a:p>
        </p:txBody>
      </p:sp>
      <p:sp>
        <p:nvSpPr>
          <p:cNvPr id="17" name="Retângulo 16">
            <a:extLst>
              <a:ext uri="{FF2B5EF4-FFF2-40B4-BE49-F238E27FC236}">
                <a16:creationId xmlns:a16="http://schemas.microsoft.com/office/drawing/2014/main" id="{7F4DE6F5-B778-4108-A136-D6452B2E83C1}"/>
              </a:ext>
            </a:extLst>
          </p:cNvPr>
          <p:cNvSpPr/>
          <p:nvPr/>
        </p:nvSpPr>
        <p:spPr>
          <a:xfrm>
            <a:off x="9169434" y="3428999"/>
            <a:ext cx="2032001" cy="1577109"/>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Compare accuracy scores</a:t>
            </a:r>
          </a:p>
          <a:p>
            <a:pPr marL="171450" indent="-171450">
              <a:buFont typeface="Arial" panose="020B0604020202020204" pitchFamily="34" charset="0"/>
              <a:buChar char="•"/>
            </a:pPr>
            <a:r>
              <a:rPr lang="en-US" sz="1600" dirty="0">
                <a:solidFill>
                  <a:schemeClr val="tx1"/>
                </a:solidFill>
                <a:effectLst/>
                <a:latin typeface="Abadi" panose="020B0604020104020204" pitchFamily="34" charset="0"/>
              </a:rPr>
              <a:t>Choose the algorithm with best result</a:t>
            </a:r>
            <a:endParaRPr lang="pt-BR" sz="1600" dirty="0">
              <a:solidFill>
                <a:schemeClr val="tx1"/>
              </a:solidFill>
              <a:latin typeface="Abadi" panose="020B0604020104020204" pitchFamily="34" charset="0"/>
            </a:endParaRPr>
          </a:p>
        </p:txBody>
      </p:sp>
      <p:cxnSp>
        <p:nvCxnSpPr>
          <p:cNvPr id="19" name="Conector de Seta Reta 18">
            <a:extLst>
              <a:ext uri="{FF2B5EF4-FFF2-40B4-BE49-F238E27FC236}">
                <a16:creationId xmlns:a16="http://schemas.microsoft.com/office/drawing/2014/main" id="{F6B57892-FD07-4AD1-9F25-40DFE73384F7}"/>
              </a:ext>
            </a:extLst>
          </p:cNvPr>
          <p:cNvCxnSpPr>
            <a:stCxn id="8" idx="3"/>
            <a:endCxn id="9" idx="1"/>
          </p:cNvCxnSpPr>
          <p:nvPr/>
        </p:nvCxnSpPr>
        <p:spPr>
          <a:xfrm>
            <a:off x="2604653" y="2784764"/>
            <a:ext cx="101832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1" name="Conector de Seta Reta 20">
            <a:extLst>
              <a:ext uri="{FF2B5EF4-FFF2-40B4-BE49-F238E27FC236}">
                <a16:creationId xmlns:a16="http://schemas.microsoft.com/office/drawing/2014/main" id="{D4CBE8DE-5CB7-4A90-93CE-C4A87C719FAB}"/>
              </a:ext>
            </a:extLst>
          </p:cNvPr>
          <p:cNvCxnSpPr>
            <a:stCxn id="9" idx="3"/>
            <a:endCxn id="10" idx="1"/>
          </p:cNvCxnSpPr>
          <p:nvPr/>
        </p:nvCxnSpPr>
        <p:spPr>
          <a:xfrm>
            <a:off x="5377883" y="2784764"/>
            <a:ext cx="101832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3" name="Conector de Seta Reta 22">
            <a:extLst>
              <a:ext uri="{FF2B5EF4-FFF2-40B4-BE49-F238E27FC236}">
                <a16:creationId xmlns:a16="http://schemas.microsoft.com/office/drawing/2014/main" id="{657D76FE-9A74-417F-8FEA-75CA9ADF4D4D}"/>
              </a:ext>
            </a:extLst>
          </p:cNvPr>
          <p:cNvCxnSpPr>
            <a:stCxn id="10" idx="3"/>
            <a:endCxn id="11" idx="1"/>
          </p:cNvCxnSpPr>
          <p:nvPr/>
        </p:nvCxnSpPr>
        <p:spPr>
          <a:xfrm>
            <a:off x="8151113" y="2784764"/>
            <a:ext cx="1018321"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8" name="Content Placeholder 2">
            <a:extLst>
              <a:ext uri="{FF2B5EF4-FFF2-40B4-BE49-F238E27FC236}">
                <a16:creationId xmlns:a16="http://schemas.microsoft.com/office/drawing/2014/main" id="{C7B9C153-C85C-3240-8E7E-523FBC004564}"/>
              </a:ext>
            </a:extLst>
          </p:cNvPr>
          <p:cNvSpPr txBox="1">
            <a:spLocks/>
          </p:cNvSpPr>
          <p:nvPr/>
        </p:nvSpPr>
        <p:spPr>
          <a:xfrm>
            <a:off x="841125" y="1807337"/>
            <a:ext cx="7068725" cy="1621663"/>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a:solidFill>
                  <a:schemeClr val="accent3">
                    <a:lumMod val="25000"/>
                  </a:schemeClr>
                </a:solidFill>
                <a:latin typeface="Abadi" panose="020B0604020104020204" pitchFamily="34" charset="0"/>
              </a:rPr>
              <a:t>Exploratory data analysis results</a:t>
            </a:r>
          </a:p>
          <a:p>
            <a:pPr>
              <a:lnSpc>
                <a:spcPct val="100000"/>
              </a:lnSpc>
              <a:spcBef>
                <a:spcPts val="1400"/>
              </a:spcBef>
            </a:pPr>
            <a:r>
              <a:rPr lang="en-US" sz="2200">
                <a:solidFill>
                  <a:schemeClr val="accent3">
                    <a:lumMod val="25000"/>
                  </a:schemeClr>
                </a:solidFill>
                <a:latin typeface="Abadi" panose="020B0604020104020204" pitchFamily="34" charset="0"/>
              </a:rPr>
              <a:t>Interactive analytics demo in screenshots</a:t>
            </a:r>
          </a:p>
          <a:p>
            <a:pPr>
              <a:lnSpc>
                <a:spcPct val="100000"/>
              </a:lnSpc>
              <a:spcBef>
                <a:spcPts val="1400"/>
              </a:spcBef>
            </a:pPr>
            <a:r>
              <a:rPr lang="en-US" sz="2200">
                <a:solidFill>
                  <a:schemeClr val="accent3">
                    <a:lumMod val="25000"/>
                  </a:schemeClr>
                </a:solidFill>
                <a:latin typeface="Abadi" panose="020B0604020104020204" pitchFamily="34" charset="0"/>
              </a:rPr>
              <a:t>Predictive analysis results</a:t>
            </a:r>
          </a:p>
          <a:p>
            <a:pPr lvl="1"/>
            <a:endParaRPr lang="en-US" sz="1800"/>
          </a:p>
          <a:p>
            <a:pPr marL="457200" lvl="1" indent="0">
              <a:buNone/>
            </a:pPr>
            <a:endParaRPr lang="en-US" sz="1800"/>
          </a:p>
        </p:txBody>
      </p:sp>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550549" y="2057400"/>
            <a:ext cx="3436216"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more amount of flights at a launch site the greater the success rate at a launch site</a:t>
            </a:r>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10" name="Imagem 9">
            <a:extLst>
              <a:ext uri="{FF2B5EF4-FFF2-40B4-BE49-F238E27FC236}">
                <a16:creationId xmlns:a16="http://schemas.microsoft.com/office/drawing/2014/main" id="{1AEEEC68-3057-4359-82B8-611CBD91CE42}"/>
              </a:ext>
            </a:extLst>
          </p:cNvPr>
          <p:cNvPicPr>
            <a:picLocks noChangeAspect="1"/>
          </p:cNvPicPr>
          <p:nvPr/>
        </p:nvPicPr>
        <p:blipFill>
          <a:blip r:embed="rId3"/>
          <a:stretch>
            <a:fillRect/>
          </a:stretch>
        </p:blipFill>
        <p:spPr>
          <a:xfrm>
            <a:off x="1195524" y="1699971"/>
            <a:ext cx="4286848" cy="3458058"/>
          </a:xfrm>
          <a:prstGeom prst="rect">
            <a:avLst/>
          </a:prstGeom>
        </p:spPr>
      </p:pic>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48653"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The greater the payload mass for Launch Site CCAFS SLC 40 the higher the success rate for the Rocket.</a:t>
            </a:r>
          </a:p>
          <a:p>
            <a:pPr>
              <a:lnSpc>
                <a:spcPct val="100000"/>
              </a:lnSpc>
              <a:spcBef>
                <a:spcPts val="1400"/>
              </a:spcBef>
            </a:pPr>
            <a:r>
              <a:rPr lang="en-US" sz="2200" dirty="0">
                <a:solidFill>
                  <a:schemeClr val="accent3">
                    <a:lumMod val="25000"/>
                  </a:schemeClr>
                </a:solidFill>
                <a:latin typeface="Abadi" panose="020B0604020104020204" pitchFamily="34" charset="0"/>
              </a:rPr>
              <a:t>There is not quite a clear pattern to be found using this visualization to make a decision if the Launch Site is </a:t>
            </a:r>
            <a:r>
              <a:rPr lang="en-US" sz="2200" dirty="0" err="1">
                <a:solidFill>
                  <a:schemeClr val="accent3">
                    <a:lumMod val="25000"/>
                  </a:schemeClr>
                </a:solidFill>
                <a:latin typeface="Abadi" panose="020B0604020104020204" pitchFamily="34" charset="0"/>
              </a:rPr>
              <a:t>dependant</a:t>
            </a:r>
            <a:r>
              <a:rPr lang="en-US" sz="2200" dirty="0">
                <a:solidFill>
                  <a:schemeClr val="accent3">
                    <a:lumMod val="25000"/>
                  </a:schemeClr>
                </a:solidFill>
                <a:latin typeface="Abadi" panose="020B0604020104020204" pitchFamily="34" charset="0"/>
              </a:rPr>
              <a:t> on Pay Load Mass for a success launch.</a:t>
            </a:r>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8" name="Imagem 7">
            <a:extLst>
              <a:ext uri="{FF2B5EF4-FFF2-40B4-BE49-F238E27FC236}">
                <a16:creationId xmlns:a16="http://schemas.microsoft.com/office/drawing/2014/main" id="{687364CA-5D56-4A0A-AA70-CCF03B4D0952}"/>
              </a:ext>
            </a:extLst>
          </p:cNvPr>
          <p:cNvPicPr>
            <a:picLocks noChangeAspect="1"/>
          </p:cNvPicPr>
          <p:nvPr/>
        </p:nvPicPr>
        <p:blipFill>
          <a:blip r:embed="rId3"/>
          <a:stretch>
            <a:fillRect/>
          </a:stretch>
        </p:blipFill>
        <p:spPr>
          <a:xfrm>
            <a:off x="1208464" y="2100077"/>
            <a:ext cx="4505954" cy="2657846"/>
          </a:xfrm>
          <a:prstGeom prst="rect">
            <a:avLst/>
          </a:prstGeom>
        </p:spPr>
      </p:pic>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958697" y="2113240"/>
            <a:ext cx="5167086" cy="3320824"/>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accent3">
                    <a:lumMod val="25000"/>
                  </a:schemeClr>
                </a:solidFill>
                <a:latin typeface="Abadi"/>
              </a:rPr>
              <a:t>Executive Summary</a:t>
            </a:r>
          </a:p>
          <a:p>
            <a:pPr>
              <a:lnSpc>
                <a:spcPct val="100000"/>
              </a:lnSpc>
              <a:spcBef>
                <a:spcPts val="1400"/>
              </a:spcBef>
            </a:pPr>
            <a:r>
              <a:rPr lang="en-US" sz="2200" dirty="0">
                <a:solidFill>
                  <a:schemeClr val="accent3">
                    <a:lumMod val="25000"/>
                  </a:schemeClr>
                </a:solidFill>
                <a:latin typeface="Abadi"/>
              </a:rPr>
              <a:t>Introduction</a:t>
            </a:r>
          </a:p>
          <a:p>
            <a:pPr>
              <a:lnSpc>
                <a:spcPct val="100000"/>
              </a:lnSpc>
              <a:spcBef>
                <a:spcPts val="1400"/>
              </a:spcBef>
            </a:pPr>
            <a:r>
              <a:rPr lang="en-US" sz="2200" dirty="0">
                <a:solidFill>
                  <a:schemeClr val="accent3">
                    <a:lumMod val="25000"/>
                  </a:schemeClr>
                </a:solidFill>
                <a:latin typeface="Abadi"/>
              </a:rPr>
              <a:t>Methodology</a:t>
            </a:r>
          </a:p>
          <a:p>
            <a:pPr>
              <a:lnSpc>
                <a:spcPct val="100000"/>
              </a:lnSpc>
              <a:spcBef>
                <a:spcPts val="1400"/>
              </a:spcBef>
            </a:pPr>
            <a:r>
              <a:rPr lang="en-US" sz="2200" dirty="0">
                <a:solidFill>
                  <a:schemeClr val="accent3">
                    <a:lumMod val="25000"/>
                  </a:schemeClr>
                </a:solidFill>
                <a:latin typeface="Abadi"/>
              </a:rPr>
              <a:t>Results</a:t>
            </a:r>
          </a:p>
          <a:p>
            <a:pPr>
              <a:lnSpc>
                <a:spcPct val="100000"/>
              </a:lnSpc>
              <a:spcBef>
                <a:spcPts val="1400"/>
              </a:spcBef>
            </a:pPr>
            <a:r>
              <a:rPr lang="en-US" sz="2200" dirty="0">
                <a:solidFill>
                  <a:schemeClr val="accent3">
                    <a:lumMod val="25000"/>
                  </a:schemeClr>
                </a:solidFill>
                <a:latin typeface="Abadi"/>
              </a:rPr>
              <a:t>Conclusion</a:t>
            </a:r>
          </a:p>
          <a:p>
            <a:pPr>
              <a:lnSpc>
                <a:spcPct val="100000"/>
              </a:lnSpc>
              <a:spcBef>
                <a:spcPts val="1400"/>
              </a:spcBef>
            </a:pPr>
            <a:r>
              <a:rPr lang="en-US" sz="2200" dirty="0">
                <a:solidFill>
                  <a:schemeClr val="accent3">
                    <a:lumMod val="25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473694" y="2344848"/>
            <a:ext cx="3932238" cy="3548854"/>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Orbit GEO,HEO,SSO,ES-L1 has the best Success Rate</a:t>
            </a:r>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8" name="Imagem 7">
            <a:extLst>
              <a:ext uri="{FF2B5EF4-FFF2-40B4-BE49-F238E27FC236}">
                <a16:creationId xmlns:a16="http://schemas.microsoft.com/office/drawing/2014/main" id="{C624FF1E-28E4-466E-97B8-C43A95027B33}"/>
              </a:ext>
            </a:extLst>
          </p:cNvPr>
          <p:cNvPicPr>
            <a:picLocks noChangeAspect="1"/>
          </p:cNvPicPr>
          <p:nvPr/>
        </p:nvPicPr>
        <p:blipFill>
          <a:blip r:embed="rId3"/>
          <a:stretch>
            <a:fillRect/>
          </a:stretch>
        </p:blipFill>
        <p:spPr>
          <a:xfrm>
            <a:off x="1300680" y="1986943"/>
            <a:ext cx="4267202" cy="2884114"/>
          </a:xfrm>
          <a:prstGeom prst="rect">
            <a:avLst/>
          </a:prstGeom>
        </p:spPr>
      </p:pic>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681924" y="2069756"/>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should see that in the LEO orbit the Success appears related to the number of flights; on the other hand, there seems to be no relationship between flight number when in GTO orbit.</a:t>
            </a:r>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 Type</a:t>
            </a:r>
            <a:endParaRPr lang="en-US" dirty="0">
              <a:solidFill>
                <a:srgbClr val="0B49CB"/>
              </a:solidFill>
            </a:endParaRPr>
          </a:p>
        </p:txBody>
      </p:sp>
      <p:pic>
        <p:nvPicPr>
          <p:cNvPr id="9" name="Imagem 8">
            <a:extLst>
              <a:ext uri="{FF2B5EF4-FFF2-40B4-BE49-F238E27FC236}">
                <a16:creationId xmlns:a16="http://schemas.microsoft.com/office/drawing/2014/main" id="{B356CB78-253A-450C-84FD-8473E3400BBF}"/>
              </a:ext>
            </a:extLst>
          </p:cNvPr>
          <p:cNvPicPr>
            <a:picLocks noChangeAspect="1"/>
          </p:cNvPicPr>
          <p:nvPr/>
        </p:nvPicPr>
        <p:blipFill>
          <a:blip r:embed="rId3"/>
          <a:stretch>
            <a:fillRect/>
          </a:stretch>
        </p:blipFill>
        <p:spPr>
          <a:xfrm>
            <a:off x="1523454" y="2187451"/>
            <a:ext cx="3953427" cy="2610214"/>
          </a:xfrm>
          <a:prstGeom prst="rect">
            <a:avLst/>
          </a:prstGeom>
        </p:spPr>
      </p:pic>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48653" y="2057400"/>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You should observe that Heavy payloads have a negative influence on GTO orbits and positive on GTO and Polar LEO (ISS) orbits.</a:t>
            </a:r>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 name="Imagem 5">
            <a:extLst>
              <a:ext uri="{FF2B5EF4-FFF2-40B4-BE49-F238E27FC236}">
                <a16:creationId xmlns:a16="http://schemas.microsoft.com/office/drawing/2014/main" id="{67047D03-863F-4C35-8684-C78792BA6251}"/>
              </a:ext>
            </a:extLst>
          </p:cNvPr>
          <p:cNvPicPr>
            <a:picLocks noChangeAspect="1"/>
          </p:cNvPicPr>
          <p:nvPr/>
        </p:nvPicPr>
        <p:blipFill>
          <a:blip r:embed="rId3"/>
          <a:stretch>
            <a:fillRect/>
          </a:stretch>
        </p:blipFill>
        <p:spPr>
          <a:xfrm>
            <a:off x="1404184" y="2147708"/>
            <a:ext cx="4039164" cy="2562583"/>
          </a:xfrm>
          <a:prstGeom prst="rect">
            <a:avLst/>
          </a:prstGeom>
        </p:spPr>
      </p:pic>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3" name="Content Placeholder 2">
            <a:extLst>
              <a:ext uri="{FF2B5EF4-FFF2-40B4-BE49-F238E27FC236}">
                <a16:creationId xmlns:a16="http://schemas.microsoft.com/office/drawing/2014/main" id="{373827F3-F386-AA4E-80ED-D86DEF8C158D}"/>
              </a:ext>
            </a:extLst>
          </p:cNvPr>
          <p:cNvSpPr>
            <a:spLocks noGrp="1"/>
          </p:cNvSpPr>
          <p:nvPr>
            <p:ph type="body" sz="half" idx="4294967295"/>
          </p:nvPr>
        </p:nvSpPr>
        <p:spPr>
          <a:xfrm>
            <a:off x="6748653" y="2069757"/>
            <a:ext cx="3932238" cy="381158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Success rate since 2013 kept increasing until 2020</a:t>
            </a:r>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6" name="Imagem 5">
            <a:extLst>
              <a:ext uri="{FF2B5EF4-FFF2-40B4-BE49-F238E27FC236}">
                <a16:creationId xmlns:a16="http://schemas.microsoft.com/office/drawing/2014/main" id="{3D5CF5B9-D466-4EA6-AA05-B73E2B80EC5D}"/>
              </a:ext>
            </a:extLst>
          </p:cNvPr>
          <p:cNvPicPr>
            <a:picLocks noChangeAspect="1"/>
          </p:cNvPicPr>
          <p:nvPr/>
        </p:nvPicPr>
        <p:blipFill>
          <a:blip r:embed="rId3"/>
          <a:stretch>
            <a:fillRect/>
          </a:stretch>
        </p:blipFill>
        <p:spPr>
          <a:xfrm>
            <a:off x="1136406" y="2161998"/>
            <a:ext cx="3943900" cy="2534004"/>
          </a:xfrm>
          <a:prstGeom prst="rect">
            <a:avLst/>
          </a:prstGeom>
        </p:spPr>
      </p:pic>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4019738" y="2605210"/>
            <a:ext cx="6314791" cy="1170085"/>
          </a:xfrm>
          <a:prstGeom prst="rect">
            <a:avLst/>
          </a:prstGeom>
        </p:spPr>
        <p:txBody>
          <a:bodyPr>
            <a:normAutofit/>
          </a:bodyPr>
          <a:lstStyle/>
          <a:p>
            <a:pPr marL="0" indent="0">
              <a:lnSpc>
                <a:spcPct val="100000"/>
              </a:lnSpc>
              <a:spcBef>
                <a:spcPts val="1400"/>
              </a:spcBef>
              <a:buNone/>
            </a:pPr>
            <a:r>
              <a:rPr lang="en-US" sz="1600" dirty="0">
                <a:effectLst/>
                <a:latin typeface="Arial" panose="020B0604020202020204" pitchFamily="34" charset="0"/>
              </a:rPr>
              <a:t>Using the word DISTINCT in the query means that it will only</a:t>
            </a:r>
            <a:br>
              <a:rPr lang="en-US" sz="1600" dirty="0"/>
            </a:br>
            <a:r>
              <a:rPr lang="en-US" sz="1600" dirty="0">
                <a:effectLst/>
                <a:latin typeface="Arial" panose="020B0604020202020204" pitchFamily="34" charset="0"/>
              </a:rPr>
              <a:t>show Unique values in the </a:t>
            </a:r>
            <a:r>
              <a:rPr kumimoji="0" lang="pt-BR" altLang="pt-BR" sz="1600" b="1" i="0" u="none" strike="noStrike" cap="none" normalizeH="0" baseline="0" dirty="0">
                <a:ln>
                  <a:noFill/>
                </a:ln>
                <a:solidFill>
                  <a:schemeClr val="tx1"/>
                </a:solidFill>
                <a:effectLst/>
                <a:latin typeface="Abadi" panose="020B0604020104020204" pitchFamily="34" charset="0"/>
              </a:rPr>
              <a:t>LAUNCH_SITE </a:t>
            </a:r>
            <a:r>
              <a:rPr lang="en-US" sz="1600" dirty="0">
                <a:effectLst/>
                <a:latin typeface="Arial" panose="020B0604020202020204" pitchFamily="34" charset="0"/>
              </a:rPr>
              <a:t>column from </a:t>
            </a:r>
            <a:r>
              <a:rPr kumimoji="0" lang="pt-BR" altLang="pt-BR" sz="1600" b="1" i="0" u="none" strike="noStrike" cap="none" normalizeH="0" baseline="0" dirty="0">
                <a:ln>
                  <a:noFill/>
                </a:ln>
                <a:solidFill>
                  <a:schemeClr val="tx1"/>
                </a:solidFill>
                <a:effectLst/>
                <a:latin typeface="Abadi" panose="020B0604020104020204" pitchFamily="34" charset="0"/>
              </a:rPr>
              <a:t>SPACEXTBL</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12" name="Imagem 11">
            <a:extLst>
              <a:ext uri="{FF2B5EF4-FFF2-40B4-BE49-F238E27FC236}">
                <a16:creationId xmlns:a16="http://schemas.microsoft.com/office/drawing/2014/main" id="{3A1562EE-50B0-4CE3-AFE4-F06B574B6D5A}"/>
              </a:ext>
            </a:extLst>
          </p:cNvPr>
          <p:cNvPicPr>
            <a:picLocks noChangeAspect="1"/>
          </p:cNvPicPr>
          <p:nvPr/>
        </p:nvPicPr>
        <p:blipFill>
          <a:blip r:embed="rId3"/>
          <a:stretch>
            <a:fillRect/>
          </a:stretch>
        </p:blipFill>
        <p:spPr>
          <a:xfrm>
            <a:off x="989887" y="1643044"/>
            <a:ext cx="10212225" cy="2286319"/>
          </a:xfrm>
          <a:prstGeom prst="rect">
            <a:avLst/>
          </a:prstGeom>
        </p:spPr>
      </p:pic>
      <p:sp>
        <p:nvSpPr>
          <p:cNvPr id="14" name="CaixaDeTexto 13">
            <a:extLst>
              <a:ext uri="{FF2B5EF4-FFF2-40B4-BE49-F238E27FC236}">
                <a16:creationId xmlns:a16="http://schemas.microsoft.com/office/drawing/2014/main" id="{0FFBF1B8-0F8C-48C3-895D-A5F52CB0E3F6}"/>
              </a:ext>
            </a:extLst>
          </p:cNvPr>
          <p:cNvSpPr txBox="1"/>
          <p:nvPr/>
        </p:nvSpPr>
        <p:spPr>
          <a:xfrm>
            <a:off x="3048755" y="4363633"/>
            <a:ext cx="6097508" cy="923330"/>
          </a:xfrm>
          <a:prstGeom prst="rect">
            <a:avLst/>
          </a:prstGeom>
          <a:noFill/>
        </p:spPr>
        <p:txBody>
          <a:bodyPr wrap="square">
            <a:spAutoFit/>
          </a:bodyPr>
          <a:lstStyle/>
          <a:p>
            <a:r>
              <a:rPr lang="en-US" dirty="0">
                <a:effectLst/>
                <a:latin typeface="Arial" panose="020B0604020202020204" pitchFamily="34" charset="0"/>
              </a:rPr>
              <a:t>Using the word DISTINCT in the query means that it will only show Unique values in the </a:t>
            </a:r>
            <a:r>
              <a:rPr lang="en-US" b="1" dirty="0">
                <a:effectLst/>
                <a:latin typeface="Arial" panose="020B0604020202020204" pitchFamily="34" charset="0"/>
              </a:rPr>
              <a:t>LAUNCH_SITE</a:t>
            </a:r>
            <a:r>
              <a:rPr lang="en-US" dirty="0">
                <a:effectLst/>
                <a:latin typeface="Arial" panose="020B0604020202020204" pitchFamily="34" charset="0"/>
              </a:rPr>
              <a:t> column from </a:t>
            </a:r>
            <a:r>
              <a:rPr lang="en-US" b="1" dirty="0">
                <a:effectLst/>
                <a:latin typeface="Arial" panose="020B0604020202020204" pitchFamily="34" charset="0"/>
              </a:rPr>
              <a:t>SPACEXTBL</a:t>
            </a:r>
            <a:endParaRPr lang="pt-BR" b="1" dirty="0"/>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Imagem 5">
            <a:extLst>
              <a:ext uri="{FF2B5EF4-FFF2-40B4-BE49-F238E27FC236}">
                <a16:creationId xmlns:a16="http://schemas.microsoft.com/office/drawing/2014/main" id="{81A7F633-02ED-47C6-83E7-18CFBB42D0D6}"/>
              </a:ext>
            </a:extLst>
          </p:cNvPr>
          <p:cNvPicPr>
            <a:picLocks noChangeAspect="1"/>
          </p:cNvPicPr>
          <p:nvPr/>
        </p:nvPicPr>
        <p:blipFill>
          <a:blip r:embed="rId3"/>
          <a:stretch>
            <a:fillRect/>
          </a:stretch>
        </p:blipFill>
        <p:spPr>
          <a:xfrm>
            <a:off x="1004177" y="1455020"/>
            <a:ext cx="10183646" cy="3296110"/>
          </a:xfrm>
          <a:prstGeom prst="rect">
            <a:avLst/>
          </a:prstGeom>
        </p:spPr>
      </p:pic>
      <p:sp>
        <p:nvSpPr>
          <p:cNvPr id="8" name="CaixaDeTexto 7">
            <a:extLst>
              <a:ext uri="{FF2B5EF4-FFF2-40B4-BE49-F238E27FC236}">
                <a16:creationId xmlns:a16="http://schemas.microsoft.com/office/drawing/2014/main" id="{C9E4A881-1558-492A-96E2-A7FF2FB51A27}"/>
              </a:ext>
            </a:extLst>
          </p:cNvPr>
          <p:cNvSpPr txBox="1"/>
          <p:nvPr/>
        </p:nvSpPr>
        <p:spPr>
          <a:xfrm>
            <a:off x="3048755" y="5065186"/>
            <a:ext cx="6097508" cy="1477328"/>
          </a:xfrm>
          <a:prstGeom prst="rect">
            <a:avLst/>
          </a:prstGeom>
          <a:noFill/>
        </p:spPr>
        <p:txBody>
          <a:bodyPr wrap="square">
            <a:spAutoFit/>
          </a:bodyPr>
          <a:lstStyle/>
          <a:p>
            <a:r>
              <a:rPr lang="en-US" dirty="0">
                <a:effectLst/>
                <a:latin typeface="Arial" panose="020B0604020202020204" pitchFamily="34" charset="0"/>
              </a:rPr>
              <a:t>Using the word TOP 5 in the query means that it will only show 5 records from </a:t>
            </a:r>
            <a:r>
              <a:rPr lang="en-US" dirty="0" err="1">
                <a:effectLst/>
                <a:latin typeface="Arial" panose="020B0604020202020204" pitchFamily="34" charset="0"/>
              </a:rPr>
              <a:t>tblSpaceX</a:t>
            </a:r>
            <a:r>
              <a:rPr lang="en-US" dirty="0">
                <a:effectLst/>
                <a:latin typeface="Arial" panose="020B0604020202020204" pitchFamily="34" charset="0"/>
              </a:rPr>
              <a:t> and LIKE keyword has a wild card with the words ‘CCA%’ the percentage in the end suggests that the </a:t>
            </a:r>
            <a:r>
              <a:rPr lang="en-US" dirty="0" err="1">
                <a:effectLst/>
                <a:latin typeface="Arial" panose="020B0604020202020204" pitchFamily="34" charset="0"/>
              </a:rPr>
              <a:t>Launch_Site</a:t>
            </a:r>
            <a:r>
              <a:rPr lang="en-US" dirty="0">
                <a:effectLst/>
                <a:latin typeface="Arial" panose="020B0604020202020204" pitchFamily="34" charset="0"/>
              </a:rPr>
              <a:t> name must start with CCA.</a:t>
            </a:r>
            <a:endParaRPr lang="pt-BR" dirty="0"/>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Imagem 5">
            <a:extLst>
              <a:ext uri="{FF2B5EF4-FFF2-40B4-BE49-F238E27FC236}">
                <a16:creationId xmlns:a16="http://schemas.microsoft.com/office/drawing/2014/main" id="{9CFAA297-AC6F-4590-B72D-30BA85679CF7}"/>
              </a:ext>
            </a:extLst>
          </p:cNvPr>
          <p:cNvPicPr>
            <a:picLocks noChangeAspect="1"/>
          </p:cNvPicPr>
          <p:nvPr/>
        </p:nvPicPr>
        <p:blipFill>
          <a:blip r:embed="rId3"/>
          <a:stretch>
            <a:fillRect/>
          </a:stretch>
        </p:blipFill>
        <p:spPr>
          <a:xfrm>
            <a:off x="970835" y="1756749"/>
            <a:ext cx="10250330" cy="1352739"/>
          </a:xfrm>
          <a:prstGeom prst="rect">
            <a:avLst/>
          </a:prstGeom>
        </p:spPr>
      </p:pic>
      <p:sp>
        <p:nvSpPr>
          <p:cNvPr id="8" name="CaixaDeTexto 7">
            <a:extLst>
              <a:ext uri="{FF2B5EF4-FFF2-40B4-BE49-F238E27FC236}">
                <a16:creationId xmlns:a16="http://schemas.microsoft.com/office/drawing/2014/main" id="{237BFA7B-5072-47B6-8291-5BD56B1AC705}"/>
              </a:ext>
            </a:extLst>
          </p:cNvPr>
          <p:cNvSpPr txBox="1"/>
          <p:nvPr/>
        </p:nvSpPr>
        <p:spPr>
          <a:xfrm>
            <a:off x="3048755" y="3537641"/>
            <a:ext cx="6097508" cy="1477328"/>
          </a:xfrm>
          <a:prstGeom prst="rect">
            <a:avLst/>
          </a:prstGeom>
          <a:noFill/>
        </p:spPr>
        <p:txBody>
          <a:bodyPr wrap="square">
            <a:spAutoFit/>
          </a:bodyPr>
          <a:lstStyle/>
          <a:p>
            <a:r>
              <a:rPr lang="en-US" dirty="0">
                <a:effectLst/>
                <a:latin typeface="Arial" panose="020B0604020202020204" pitchFamily="34" charset="0"/>
              </a:rPr>
              <a:t>Using the function SUM summates the total in the column</a:t>
            </a:r>
            <a:br>
              <a:rPr lang="en-US" dirty="0"/>
            </a:br>
            <a:r>
              <a:rPr lang="en-US" dirty="0">
                <a:effectLst/>
                <a:latin typeface="Arial" panose="020B0604020202020204" pitchFamily="34" charset="0"/>
              </a:rPr>
              <a:t>PAYLOAD_MASS_KG_ </a:t>
            </a:r>
          </a:p>
          <a:p>
            <a:endParaRPr lang="en-US" dirty="0">
              <a:latin typeface="Arial" panose="020B0604020202020204" pitchFamily="34" charset="0"/>
            </a:endParaRPr>
          </a:p>
          <a:p>
            <a:r>
              <a:rPr lang="en-US" dirty="0">
                <a:effectLst/>
                <a:latin typeface="Arial" panose="020B0604020202020204" pitchFamily="34" charset="0"/>
              </a:rPr>
              <a:t>The WHERE clause filters the dataset to only perform</a:t>
            </a:r>
            <a:br>
              <a:rPr lang="en-US" dirty="0"/>
            </a:br>
            <a:r>
              <a:rPr lang="en-US" dirty="0">
                <a:effectLst/>
                <a:latin typeface="Arial" panose="020B0604020202020204" pitchFamily="34" charset="0"/>
              </a:rPr>
              <a:t>calculations on Customer NASA (CRS)</a:t>
            </a:r>
            <a:endParaRPr lang="pt-BR" dirty="0"/>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Imagem 5">
            <a:extLst>
              <a:ext uri="{FF2B5EF4-FFF2-40B4-BE49-F238E27FC236}">
                <a16:creationId xmlns:a16="http://schemas.microsoft.com/office/drawing/2014/main" id="{502538FE-B07F-46F6-8C99-9CAD52DB560A}"/>
              </a:ext>
            </a:extLst>
          </p:cNvPr>
          <p:cNvPicPr>
            <a:picLocks noChangeAspect="1"/>
          </p:cNvPicPr>
          <p:nvPr/>
        </p:nvPicPr>
        <p:blipFill>
          <a:blip r:embed="rId3"/>
          <a:stretch>
            <a:fillRect/>
          </a:stretch>
        </p:blipFill>
        <p:spPr>
          <a:xfrm>
            <a:off x="956545" y="2028630"/>
            <a:ext cx="10278909" cy="1400370"/>
          </a:xfrm>
          <a:prstGeom prst="rect">
            <a:avLst/>
          </a:prstGeom>
        </p:spPr>
      </p:pic>
      <p:sp>
        <p:nvSpPr>
          <p:cNvPr id="8" name="CaixaDeTexto 7">
            <a:extLst>
              <a:ext uri="{FF2B5EF4-FFF2-40B4-BE49-F238E27FC236}">
                <a16:creationId xmlns:a16="http://schemas.microsoft.com/office/drawing/2014/main" id="{9A3121B6-C7D0-47A3-BD27-998F3C091553}"/>
              </a:ext>
            </a:extLst>
          </p:cNvPr>
          <p:cNvSpPr txBox="1"/>
          <p:nvPr/>
        </p:nvSpPr>
        <p:spPr>
          <a:xfrm>
            <a:off x="3048755" y="3869549"/>
            <a:ext cx="6097508" cy="1200329"/>
          </a:xfrm>
          <a:prstGeom prst="rect">
            <a:avLst/>
          </a:prstGeom>
          <a:noFill/>
        </p:spPr>
        <p:txBody>
          <a:bodyPr wrap="square">
            <a:spAutoFit/>
          </a:bodyPr>
          <a:lstStyle/>
          <a:p>
            <a:r>
              <a:rPr lang="en-US" dirty="0">
                <a:effectLst/>
                <a:latin typeface="Arial" panose="020B0604020202020204" pitchFamily="34" charset="0"/>
              </a:rPr>
              <a:t>Using the function AVG works out the average in the column PAYLOAD_MASS_KG_</a:t>
            </a:r>
            <a:br>
              <a:rPr lang="en-US" dirty="0"/>
            </a:br>
            <a:r>
              <a:rPr lang="en-US" dirty="0">
                <a:effectLst/>
                <a:latin typeface="Arial" panose="020B0604020202020204" pitchFamily="34" charset="0"/>
              </a:rPr>
              <a:t>The WHERE clause filters the dataset to only perform</a:t>
            </a:r>
            <a:br>
              <a:rPr lang="en-US" dirty="0"/>
            </a:br>
            <a:r>
              <a:rPr lang="en-US" dirty="0">
                <a:effectLst/>
                <a:latin typeface="Arial" panose="020B0604020202020204" pitchFamily="34" charset="0"/>
              </a:rPr>
              <a:t>calculations on </a:t>
            </a:r>
            <a:r>
              <a:rPr lang="en-US" dirty="0" err="1">
                <a:effectLst/>
                <a:latin typeface="Arial" panose="020B0604020202020204" pitchFamily="34" charset="0"/>
              </a:rPr>
              <a:t>Booster_version</a:t>
            </a:r>
            <a:r>
              <a:rPr lang="en-US" dirty="0">
                <a:effectLst/>
                <a:latin typeface="Arial" panose="020B0604020202020204" pitchFamily="34" charset="0"/>
              </a:rPr>
              <a:t> F9 v1.1</a:t>
            </a:r>
            <a:endParaRPr lang="pt-BR" dirty="0"/>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Imagem 5">
            <a:extLst>
              <a:ext uri="{FF2B5EF4-FFF2-40B4-BE49-F238E27FC236}">
                <a16:creationId xmlns:a16="http://schemas.microsoft.com/office/drawing/2014/main" id="{886A5A9F-3EDB-4AAE-8107-1A5AEEBAEFB9}"/>
              </a:ext>
            </a:extLst>
          </p:cNvPr>
          <p:cNvPicPr>
            <a:picLocks noChangeAspect="1"/>
          </p:cNvPicPr>
          <p:nvPr/>
        </p:nvPicPr>
        <p:blipFill>
          <a:blip r:embed="rId3"/>
          <a:stretch>
            <a:fillRect/>
          </a:stretch>
        </p:blipFill>
        <p:spPr>
          <a:xfrm>
            <a:off x="908913" y="1839787"/>
            <a:ext cx="10374173" cy="2019582"/>
          </a:xfrm>
          <a:prstGeom prst="rect">
            <a:avLst/>
          </a:prstGeom>
        </p:spPr>
      </p:pic>
      <p:sp>
        <p:nvSpPr>
          <p:cNvPr id="8" name="CaixaDeTexto 7">
            <a:extLst>
              <a:ext uri="{FF2B5EF4-FFF2-40B4-BE49-F238E27FC236}">
                <a16:creationId xmlns:a16="http://schemas.microsoft.com/office/drawing/2014/main" id="{E9DAAF52-3285-49E2-A34F-2F2D0E04403D}"/>
              </a:ext>
            </a:extLst>
          </p:cNvPr>
          <p:cNvSpPr txBox="1"/>
          <p:nvPr/>
        </p:nvSpPr>
        <p:spPr>
          <a:xfrm>
            <a:off x="2799406" y="4442616"/>
            <a:ext cx="6593186" cy="1200329"/>
          </a:xfrm>
          <a:prstGeom prst="rect">
            <a:avLst/>
          </a:prstGeom>
          <a:noFill/>
        </p:spPr>
        <p:txBody>
          <a:bodyPr wrap="square">
            <a:spAutoFit/>
          </a:bodyPr>
          <a:lstStyle/>
          <a:p>
            <a:r>
              <a:rPr lang="en-US" dirty="0">
                <a:effectLst/>
                <a:latin typeface="Arial" panose="020B0604020202020204" pitchFamily="34" charset="0"/>
              </a:rPr>
              <a:t>Using the function MIN works out the minimum date in the</a:t>
            </a:r>
            <a:br>
              <a:rPr lang="en-US" dirty="0"/>
            </a:br>
            <a:r>
              <a:rPr lang="en-US" dirty="0">
                <a:effectLst/>
                <a:latin typeface="Arial" panose="020B0604020202020204" pitchFamily="34" charset="0"/>
              </a:rPr>
              <a:t>column Date</a:t>
            </a:r>
            <a:br>
              <a:rPr lang="en-US" dirty="0"/>
            </a:br>
            <a:r>
              <a:rPr lang="en-US" dirty="0">
                <a:effectLst/>
                <a:latin typeface="Arial" panose="020B0604020202020204" pitchFamily="34" charset="0"/>
              </a:rPr>
              <a:t>The WHERE clause filters the dataset to only perform</a:t>
            </a:r>
            <a:br>
              <a:rPr lang="en-US" dirty="0"/>
            </a:br>
            <a:r>
              <a:rPr lang="en-US" dirty="0">
                <a:effectLst/>
                <a:latin typeface="Arial" panose="020B0604020202020204" pitchFamily="34" charset="0"/>
              </a:rPr>
              <a:t>calculations on </a:t>
            </a:r>
            <a:r>
              <a:rPr lang="en-US" dirty="0" err="1">
                <a:latin typeface="Arial" panose="020B0604020202020204" pitchFamily="34" charset="0"/>
              </a:rPr>
              <a:t>l</a:t>
            </a:r>
            <a:r>
              <a:rPr lang="en-US" dirty="0" err="1">
                <a:effectLst/>
                <a:latin typeface="Arial" panose="020B0604020202020204" pitchFamily="34" charset="0"/>
              </a:rPr>
              <a:t>anding_outcome</a:t>
            </a:r>
            <a:r>
              <a:rPr lang="en-US" dirty="0">
                <a:effectLst/>
                <a:latin typeface="Arial" panose="020B0604020202020204" pitchFamily="34" charset="0"/>
              </a:rPr>
              <a:t> Success (drone ship)</a:t>
            </a:r>
            <a:endParaRPr lang="pt-BR" dirty="0"/>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Imagem 2">
            <a:extLst>
              <a:ext uri="{FF2B5EF4-FFF2-40B4-BE49-F238E27FC236}">
                <a16:creationId xmlns:a16="http://schemas.microsoft.com/office/drawing/2014/main" id="{8CD784BB-17FC-4A57-9DAA-7322E5B525B4}"/>
              </a:ext>
            </a:extLst>
          </p:cNvPr>
          <p:cNvPicPr>
            <a:picLocks noChangeAspect="1"/>
          </p:cNvPicPr>
          <p:nvPr/>
        </p:nvPicPr>
        <p:blipFill>
          <a:blip r:embed="rId3"/>
          <a:stretch>
            <a:fillRect/>
          </a:stretch>
        </p:blipFill>
        <p:spPr>
          <a:xfrm>
            <a:off x="961308" y="1767394"/>
            <a:ext cx="10269383" cy="2200582"/>
          </a:xfrm>
          <a:prstGeom prst="rect">
            <a:avLst/>
          </a:prstGeom>
        </p:spPr>
      </p:pic>
      <p:sp>
        <p:nvSpPr>
          <p:cNvPr id="9" name="CaixaDeTexto 8">
            <a:extLst>
              <a:ext uri="{FF2B5EF4-FFF2-40B4-BE49-F238E27FC236}">
                <a16:creationId xmlns:a16="http://schemas.microsoft.com/office/drawing/2014/main" id="{66647A84-0B06-4A6B-B9CF-3752F64D6160}"/>
              </a:ext>
            </a:extLst>
          </p:cNvPr>
          <p:cNvSpPr txBox="1"/>
          <p:nvPr/>
        </p:nvSpPr>
        <p:spPr>
          <a:xfrm>
            <a:off x="1810693" y="4395886"/>
            <a:ext cx="7724869" cy="1477328"/>
          </a:xfrm>
          <a:prstGeom prst="rect">
            <a:avLst/>
          </a:prstGeom>
          <a:noFill/>
        </p:spPr>
        <p:txBody>
          <a:bodyPr wrap="square">
            <a:spAutoFit/>
          </a:bodyPr>
          <a:lstStyle/>
          <a:p>
            <a:r>
              <a:rPr lang="en-US" dirty="0">
                <a:effectLst/>
                <a:latin typeface="Arial" panose="020B0604020202020204" pitchFamily="34" charset="0"/>
              </a:rPr>
              <a:t>Selecting only </a:t>
            </a:r>
            <a:r>
              <a:rPr lang="en-US" dirty="0" err="1">
                <a:latin typeface="Arial" panose="020B0604020202020204" pitchFamily="34" charset="0"/>
              </a:rPr>
              <a:t>b</a:t>
            </a:r>
            <a:r>
              <a:rPr lang="en-US" dirty="0" err="1">
                <a:effectLst/>
                <a:latin typeface="Arial" panose="020B0604020202020204" pitchFamily="34" charset="0"/>
              </a:rPr>
              <a:t>ooster_version</a:t>
            </a:r>
            <a:br>
              <a:rPr lang="en-US" dirty="0"/>
            </a:br>
            <a:r>
              <a:rPr lang="en-US" dirty="0">
                <a:effectLst/>
                <a:latin typeface="Arial" panose="020B0604020202020204" pitchFamily="34" charset="0"/>
              </a:rPr>
              <a:t>The WHERE clause filters the dataset to </a:t>
            </a:r>
            <a:r>
              <a:rPr lang="en-US" dirty="0" err="1">
                <a:effectLst/>
                <a:latin typeface="Arial" panose="020B0604020202020204" pitchFamily="34" charset="0"/>
              </a:rPr>
              <a:t>landing_outcome</a:t>
            </a:r>
            <a:r>
              <a:rPr lang="en-US" dirty="0">
                <a:effectLst/>
                <a:latin typeface="Arial" panose="020B0604020202020204" pitchFamily="34" charset="0"/>
              </a:rPr>
              <a:t> =</a:t>
            </a:r>
            <a:br>
              <a:rPr lang="en-US" dirty="0"/>
            </a:br>
            <a:r>
              <a:rPr lang="en-US" dirty="0">
                <a:effectLst/>
                <a:latin typeface="Arial" panose="020B0604020202020204" pitchFamily="34" charset="0"/>
              </a:rPr>
              <a:t>Success (drone ship)</a:t>
            </a:r>
            <a:br>
              <a:rPr lang="en-US" dirty="0"/>
            </a:br>
            <a:r>
              <a:rPr lang="en-US" dirty="0">
                <a:effectLst/>
                <a:latin typeface="Arial" panose="020B0604020202020204" pitchFamily="34" charset="0"/>
              </a:rPr>
              <a:t>The AND clause specifies additional filter conditions</a:t>
            </a:r>
            <a:br>
              <a:rPr lang="en-US" dirty="0"/>
            </a:br>
            <a:r>
              <a:rPr lang="en-US" dirty="0" err="1"/>
              <a:t>p</a:t>
            </a:r>
            <a:r>
              <a:rPr lang="en-US" dirty="0" err="1">
                <a:effectLst/>
                <a:latin typeface="Arial" panose="020B0604020202020204" pitchFamily="34" charset="0"/>
              </a:rPr>
              <a:t>ayload_mass_kg</a:t>
            </a:r>
            <a:r>
              <a:rPr lang="en-US" dirty="0">
                <a:effectLst/>
                <a:latin typeface="Arial" panose="020B0604020202020204" pitchFamily="34" charset="0"/>
              </a:rPr>
              <a:t>_ &gt; 4000 AND </a:t>
            </a:r>
            <a:r>
              <a:rPr lang="en-US" dirty="0" err="1">
                <a:effectLst/>
                <a:latin typeface="Arial" panose="020B0604020202020204" pitchFamily="34" charset="0"/>
              </a:rPr>
              <a:t>payload_mass_kg</a:t>
            </a:r>
            <a:r>
              <a:rPr lang="en-US" dirty="0">
                <a:effectLst/>
                <a:latin typeface="Arial" panose="020B0604020202020204" pitchFamily="34" charset="0"/>
              </a:rPr>
              <a:t>_ &lt; 6000</a:t>
            </a:r>
            <a:endParaRPr lang="pt-BR" dirty="0"/>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
        <p:nvSpPr>
          <p:cNvPr id="2" name="CaixaDeTexto 1">
            <a:extLst>
              <a:ext uri="{FF2B5EF4-FFF2-40B4-BE49-F238E27FC236}">
                <a16:creationId xmlns:a16="http://schemas.microsoft.com/office/drawing/2014/main" id="{A9FB52BE-C029-4390-A015-008D955EFAC6}"/>
              </a:ext>
            </a:extLst>
          </p:cNvPr>
          <p:cNvSpPr txBox="1"/>
          <p:nvPr/>
        </p:nvSpPr>
        <p:spPr>
          <a:xfrm>
            <a:off x="797169" y="1676400"/>
            <a:ext cx="10587892"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000" dirty="0">
                <a:ea typeface="+mn-lt"/>
                <a:cs typeface="+mn-lt"/>
              </a:rPr>
              <a:t>The </a:t>
            </a:r>
            <a:r>
              <a:rPr lang="en-US" sz="2000" dirty="0">
                <a:latin typeface="Abadi"/>
                <a:ea typeface="+mn-lt"/>
                <a:cs typeface="+mn-lt"/>
              </a:rPr>
              <a:t>commercial</a:t>
            </a:r>
            <a:r>
              <a:rPr lang="en-US" sz="2000" dirty="0">
                <a:ea typeface="+mn-lt"/>
                <a:cs typeface="+mn-lt"/>
              </a:rPr>
              <a:t> space age is here, companies are making space travel affordable for everyone. Despite many companies trying to make this age happen, SpaceX is the most successful. Thanks to the reuse of the first stage of the rockets, SpaceX launch its rockets at US$ 62mm each, relatively inexpensive near your competitors.</a:t>
            </a:r>
            <a:endParaRPr lang="en-US" sz="2000" dirty="0"/>
          </a:p>
          <a:p>
            <a:endParaRPr lang="en-US" sz="2000" dirty="0">
              <a:ea typeface="+mn-lt"/>
              <a:cs typeface="+mn-lt"/>
            </a:endParaRPr>
          </a:p>
          <a:p>
            <a:r>
              <a:rPr lang="en-US" sz="2000" dirty="0">
                <a:cs typeface="Calibri" panose="020F0502020204030204"/>
              </a:rPr>
              <a:t>To do that, we scrap the data from SpaceX from its API and from Wikipedia, wrangling the data through SQL, build some EDA and visualization tools and compare multiple Machine Learning algorithms, like logistic regression, SVM, decision tree and KNN. All models had this hyperparameters optimized by a </a:t>
            </a:r>
            <a:r>
              <a:rPr lang="en-US" sz="2000" dirty="0" err="1">
                <a:cs typeface="Calibri" panose="020F0502020204030204"/>
              </a:rPr>
              <a:t>GridSearch</a:t>
            </a:r>
            <a:r>
              <a:rPr lang="en-US" sz="2000" dirty="0">
                <a:cs typeface="Calibri" panose="020F0502020204030204"/>
              </a:rPr>
              <a:t> methodology.</a:t>
            </a:r>
          </a:p>
          <a:p>
            <a:endParaRPr lang="en-US" sz="2000" dirty="0">
              <a:cs typeface="Calibri" panose="020F0502020204030204"/>
            </a:endParaRPr>
          </a:p>
          <a:p>
            <a:r>
              <a:rPr lang="en-US" sz="2000" dirty="0">
                <a:cs typeface="Calibri" panose="020F0502020204030204"/>
              </a:rPr>
              <a:t>Based in SpaceX information we can estimate with </a:t>
            </a:r>
            <a:r>
              <a:rPr lang="en-US" sz="2000" b="1" u="sng" dirty="0">
                <a:cs typeface="Calibri" panose="020F0502020204030204"/>
              </a:rPr>
              <a:t>89% of accuracy</a:t>
            </a:r>
            <a:r>
              <a:rPr lang="en-US" sz="2000" dirty="0">
                <a:cs typeface="Calibri" panose="020F0502020204030204"/>
              </a:rPr>
              <a:t> the chances of the first stage be reusable, which reduce the flight costs, and set the main features that make this happen. We also find a strong relationship between the launch site and the successful rate, and the same for payload mass. Some orbits has best successful rate, and we can see that there is a learning curve for the launch, improving the success.</a:t>
            </a:r>
            <a:endParaRPr lang="en-US" dirty="0"/>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5187636"/>
            <a:ext cx="9745589" cy="151442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The mission outcome has labels with the words success and failure. To calculate the number of each one, I used two queries, looking for these words, associate with count function.</a:t>
            </a:r>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8" name="Imagem 7">
            <a:extLst>
              <a:ext uri="{FF2B5EF4-FFF2-40B4-BE49-F238E27FC236}">
                <a16:creationId xmlns:a16="http://schemas.microsoft.com/office/drawing/2014/main" id="{459A4142-C216-4D94-9D96-8F05024B51F9}"/>
              </a:ext>
            </a:extLst>
          </p:cNvPr>
          <p:cNvPicPr>
            <a:picLocks noChangeAspect="1"/>
          </p:cNvPicPr>
          <p:nvPr/>
        </p:nvPicPr>
        <p:blipFill>
          <a:blip r:embed="rId3"/>
          <a:stretch>
            <a:fillRect/>
          </a:stretch>
        </p:blipFill>
        <p:spPr>
          <a:xfrm>
            <a:off x="1147072" y="1480323"/>
            <a:ext cx="9897856" cy="3553321"/>
          </a:xfrm>
          <a:prstGeom prst="rect">
            <a:avLst/>
          </a:prstGeom>
        </p:spPr>
      </p:pic>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572816" y="1825625"/>
            <a:ext cx="3942783"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Using the word DISTINCT in the query means that it will only show Unique values in the BOOSTER_VERSION column from SPACEXTBL</a:t>
            </a:r>
          </a:p>
          <a:p>
            <a:pPr>
              <a:lnSpc>
                <a:spcPct val="100000"/>
              </a:lnSpc>
              <a:spcBef>
                <a:spcPts val="1400"/>
              </a:spcBef>
            </a:pPr>
            <a:r>
              <a:rPr lang="en-US" sz="2200" dirty="0">
                <a:solidFill>
                  <a:schemeClr val="accent3">
                    <a:lumMod val="25000"/>
                  </a:schemeClr>
                </a:solidFill>
                <a:latin typeface="Abadi" panose="020B0604020104020204" pitchFamily="34" charset="0"/>
              </a:rPr>
              <a:t>GROUP BY puts the list in order set to a certain condition. </a:t>
            </a:r>
          </a:p>
          <a:p>
            <a:pPr>
              <a:lnSpc>
                <a:spcPct val="100000"/>
              </a:lnSpc>
              <a:spcBef>
                <a:spcPts val="1400"/>
              </a:spcBef>
            </a:pPr>
            <a:r>
              <a:rPr lang="en-US" sz="2200" dirty="0">
                <a:solidFill>
                  <a:schemeClr val="accent3">
                    <a:lumMod val="25000"/>
                  </a:schemeClr>
                </a:solidFill>
                <a:latin typeface="Abadi" panose="020B0604020104020204" pitchFamily="34" charset="0"/>
              </a:rPr>
              <a:t>DESC means its arranging the dataset into descending </a:t>
            </a:r>
            <a:r>
              <a:rPr lang="en-US" sz="2200" dirty="0" err="1">
                <a:solidFill>
                  <a:schemeClr val="accent3">
                    <a:lumMod val="25000"/>
                  </a:schemeClr>
                </a:solidFill>
                <a:latin typeface="Abadi" panose="020B0604020104020204" pitchFamily="34" charset="0"/>
              </a:rPr>
              <a:t>orde</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Imagem 5">
            <a:extLst>
              <a:ext uri="{FF2B5EF4-FFF2-40B4-BE49-F238E27FC236}">
                <a16:creationId xmlns:a16="http://schemas.microsoft.com/office/drawing/2014/main" id="{6279F5AF-F463-4EAA-AC8B-5A40CCFA5B87}"/>
              </a:ext>
            </a:extLst>
          </p:cNvPr>
          <p:cNvPicPr>
            <a:picLocks noChangeAspect="1"/>
          </p:cNvPicPr>
          <p:nvPr/>
        </p:nvPicPr>
        <p:blipFill>
          <a:blip r:embed="rId3"/>
          <a:stretch>
            <a:fillRect/>
          </a:stretch>
        </p:blipFill>
        <p:spPr>
          <a:xfrm>
            <a:off x="1105173" y="1711665"/>
            <a:ext cx="4744112" cy="4810796"/>
          </a:xfrm>
          <a:prstGeom prst="rect">
            <a:avLst/>
          </a:prstGeom>
        </p:spPr>
      </p:pic>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0" y="4544840"/>
            <a:ext cx="9745589" cy="1879196"/>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Using the native function YEAR, I filter the data for the 2015 data. </a:t>
            </a:r>
            <a:endParaRPr lang="en-US" dirty="0">
              <a:solidFill>
                <a:schemeClr val="accent3">
                  <a:lumMod val="25000"/>
                </a:schemeClr>
              </a:solidFill>
              <a:latin typeface="Abadi"/>
            </a:endParaRPr>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Imagem 5">
            <a:extLst>
              <a:ext uri="{FF2B5EF4-FFF2-40B4-BE49-F238E27FC236}">
                <a16:creationId xmlns:a16="http://schemas.microsoft.com/office/drawing/2014/main" id="{1FD9FB17-7C08-4217-9031-7A1837C1CBB5}"/>
              </a:ext>
            </a:extLst>
          </p:cNvPr>
          <p:cNvPicPr>
            <a:picLocks noChangeAspect="1"/>
          </p:cNvPicPr>
          <p:nvPr/>
        </p:nvPicPr>
        <p:blipFill>
          <a:blip r:embed="rId3"/>
          <a:stretch>
            <a:fillRect/>
          </a:stretch>
        </p:blipFill>
        <p:spPr>
          <a:xfrm>
            <a:off x="1499727" y="1475789"/>
            <a:ext cx="7887801" cy="2915057"/>
          </a:xfrm>
          <a:prstGeom prst="rect">
            <a:avLst/>
          </a:prstGeom>
        </p:spPr>
      </p:pic>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6210677" y="1825625"/>
            <a:ext cx="4304922" cy="4351338"/>
          </a:xfrm>
          <a:prstGeom prst="rect">
            <a:avLst/>
          </a:prstGeom>
        </p:spPr>
        <p:txBody>
          <a:bodyPr lIns="91440" tIns="45720" rIns="91440" bIns="45720" anchor="t"/>
          <a:lstStyle/>
          <a:p>
            <a:pPr marL="0" indent="0">
              <a:lnSpc>
                <a:spcPct val="100000"/>
              </a:lnSpc>
              <a:spcBef>
                <a:spcPts val="1400"/>
              </a:spcBef>
              <a:buNone/>
            </a:pPr>
            <a:r>
              <a:rPr lang="en-US" sz="2200" dirty="0">
                <a:solidFill>
                  <a:schemeClr val="accent3">
                    <a:lumMod val="25000"/>
                  </a:schemeClr>
                </a:solidFill>
                <a:latin typeface="Abadi"/>
              </a:rPr>
              <a:t>Function COUNT counts records in column</a:t>
            </a:r>
          </a:p>
          <a:p>
            <a:pPr>
              <a:lnSpc>
                <a:spcPct val="100000"/>
              </a:lnSpc>
              <a:spcBef>
                <a:spcPts val="1400"/>
              </a:spcBef>
            </a:pPr>
            <a:r>
              <a:rPr lang="en-US" sz="2200" dirty="0">
                <a:solidFill>
                  <a:schemeClr val="accent3">
                    <a:lumMod val="25000"/>
                  </a:schemeClr>
                </a:solidFill>
                <a:latin typeface="Abadi"/>
              </a:rPr>
              <a:t>WHERE filters data</a:t>
            </a:r>
          </a:p>
          <a:p>
            <a:pPr>
              <a:lnSpc>
                <a:spcPct val="100000"/>
              </a:lnSpc>
              <a:spcBef>
                <a:spcPts val="1400"/>
              </a:spcBef>
            </a:pPr>
            <a:r>
              <a:rPr lang="en-US" sz="2200" dirty="0">
                <a:solidFill>
                  <a:schemeClr val="accent3">
                    <a:lumMod val="25000"/>
                  </a:schemeClr>
                </a:solidFill>
                <a:latin typeface="Abadi"/>
              </a:rPr>
              <a:t>LIKE (wildcard)</a:t>
            </a:r>
          </a:p>
          <a:p>
            <a:pPr>
              <a:lnSpc>
                <a:spcPct val="100000"/>
              </a:lnSpc>
              <a:spcBef>
                <a:spcPts val="1400"/>
              </a:spcBef>
            </a:pPr>
            <a:r>
              <a:rPr lang="en-US" sz="2200" dirty="0">
                <a:solidFill>
                  <a:schemeClr val="accent3">
                    <a:lumMod val="25000"/>
                  </a:schemeClr>
                </a:solidFill>
                <a:latin typeface="Abadi"/>
              </a:rPr>
              <a:t>AND (conditions)</a:t>
            </a:r>
          </a:p>
          <a:p>
            <a:pPr>
              <a:lnSpc>
                <a:spcPct val="100000"/>
              </a:lnSpc>
              <a:spcBef>
                <a:spcPts val="1400"/>
              </a:spcBef>
            </a:pPr>
            <a:r>
              <a:rPr lang="en-US" sz="2200" dirty="0">
                <a:solidFill>
                  <a:schemeClr val="accent3">
                    <a:lumMod val="25000"/>
                  </a:schemeClr>
                </a:solidFill>
                <a:latin typeface="Abadi"/>
              </a:rPr>
              <a:t>AND (conditions)</a:t>
            </a:r>
            <a:endParaRPr lang="en-US" sz="2200" dirty="0">
              <a:solidFill>
                <a:schemeClr val="accent3">
                  <a:lumMod val="25000"/>
                </a:schemeClr>
              </a:solidFill>
              <a:latin typeface="Abadi" panose="020B0604020104020204" pitchFamily="34" charset="0"/>
            </a:endParaRPr>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6" name="Imagem 5">
            <a:extLst>
              <a:ext uri="{FF2B5EF4-FFF2-40B4-BE49-F238E27FC236}">
                <a16:creationId xmlns:a16="http://schemas.microsoft.com/office/drawing/2014/main" id="{95C9AD87-B598-4F33-A293-243E029BAA19}"/>
              </a:ext>
            </a:extLst>
          </p:cNvPr>
          <p:cNvPicPr>
            <a:picLocks noChangeAspect="1"/>
          </p:cNvPicPr>
          <p:nvPr/>
        </p:nvPicPr>
        <p:blipFill>
          <a:blip r:embed="rId3"/>
          <a:stretch>
            <a:fillRect/>
          </a:stretch>
        </p:blipFill>
        <p:spPr>
          <a:xfrm>
            <a:off x="623368" y="1390365"/>
            <a:ext cx="4734586" cy="4077269"/>
          </a:xfrm>
          <a:prstGeom prst="rect">
            <a:avLst/>
          </a:prstGeom>
        </p:spPr>
      </p:pic>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0" y="5685576"/>
            <a:ext cx="9745589" cy="804086"/>
          </a:xfrm>
          <a:prstGeom prst="rect">
            <a:avLst/>
          </a:prstGeom>
        </p:spPr>
        <p:txBody>
          <a:bodyPr lIns="91440" tIns="45720" rIns="91440" bIns="45720" anchor="t">
            <a:normAutofit lnSpcReduction="10000"/>
          </a:bodyPr>
          <a:lstStyle/>
          <a:p>
            <a:r>
              <a:rPr lang="en-US" dirty="0"/>
              <a:t>Despite the multiple launch sites, they are all located at US Coasts, in Florida and California.</a:t>
            </a:r>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Where are the Launch Sites?</a:t>
            </a:r>
          </a:p>
        </p:txBody>
      </p:sp>
      <p:pic>
        <p:nvPicPr>
          <p:cNvPr id="6" name="Imagem 5">
            <a:extLst>
              <a:ext uri="{FF2B5EF4-FFF2-40B4-BE49-F238E27FC236}">
                <a16:creationId xmlns:a16="http://schemas.microsoft.com/office/drawing/2014/main" id="{628AF668-D0A3-43AF-B619-E512F056313A}"/>
              </a:ext>
            </a:extLst>
          </p:cNvPr>
          <p:cNvPicPr>
            <a:picLocks noChangeAspect="1"/>
          </p:cNvPicPr>
          <p:nvPr/>
        </p:nvPicPr>
        <p:blipFill>
          <a:blip r:embed="rId3"/>
          <a:stretch>
            <a:fillRect/>
          </a:stretch>
        </p:blipFill>
        <p:spPr>
          <a:xfrm>
            <a:off x="1037519" y="1506134"/>
            <a:ext cx="10116962" cy="3972479"/>
          </a:xfrm>
          <a:prstGeom prst="rect">
            <a:avLst/>
          </a:prstGeom>
        </p:spPr>
      </p:pic>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016436" y="1825625"/>
            <a:ext cx="3499163" cy="4351338"/>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Red for failure</a:t>
            </a:r>
          </a:p>
          <a:p>
            <a:pPr>
              <a:lnSpc>
                <a:spcPct val="100000"/>
              </a:lnSpc>
              <a:spcBef>
                <a:spcPts val="1400"/>
              </a:spcBef>
            </a:pPr>
            <a:r>
              <a:rPr lang="en-US" sz="2200" dirty="0">
                <a:solidFill>
                  <a:schemeClr val="accent3">
                    <a:lumMod val="25000"/>
                  </a:schemeClr>
                </a:solidFill>
                <a:latin typeface="Abadi"/>
              </a:rPr>
              <a:t>Green for success</a:t>
            </a:r>
            <a:endParaRPr lang="en-US" dirty="0">
              <a:solidFill>
                <a:schemeClr val="accent3">
                  <a:lumMod val="25000"/>
                </a:schemeClr>
              </a:solidFill>
              <a:latin typeface="Abadi"/>
            </a:endParaRPr>
          </a:p>
          <a:p>
            <a:pPr>
              <a:spcBef>
                <a:spcPts val="1400"/>
              </a:spcBef>
            </a:pPr>
            <a:endParaRPr lang="en-US" dirty="0">
              <a:solidFill>
                <a:schemeClr val="accent3">
                  <a:lumMod val="25000"/>
                </a:schemeClr>
              </a:solidFill>
            </a:endParaRPr>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Visualize the Success and Failure</a:t>
            </a:r>
          </a:p>
        </p:txBody>
      </p:sp>
      <p:pic>
        <p:nvPicPr>
          <p:cNvPr id="4" name="Imagem 3">
            <a:extLst>
              <a:ext uri="{FF2B5EF4-FFF2-40B4-BE49-F238E27FC236}">
                <a16:creationId xmlns:a16="http://schemas.microsoft.com/office/drawing/2014/main" id="{795747A3-4C39-449D-AFEF-08F1AEFE7FC6}"/>
              </a:ext>
            </a:extLst>
          </p:cNvPr>
          <p:cNvPicPr>
            <a:picLocks noChangeAspect="1"/>
          </p:cNvPicPr>
          <p:nvPr/>
        </p:nvPicPr>
        <p:blipFill>
          <a:blip r:embed="rId3"/>
          <a:stretch>
            <a:fillRect/>
          </a:stretch>
        </p:blipFill>
        <p:spPr>
          <a:xfrm>
            <a:off x="970006" y="1318027"/>
            <a:ext cx="5906324" cy="5001323"/>
          </a:xfrm>
          <a:prstGeom prst="rect">
            <a:avLst/>
          </a:prstGeom>
        </p:spPr>
      </p:pic>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770012" y="4671588"/>
            <a:ext cx="9759168" cy="1333925"/>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The nearest coastline for CCAFS SLC-40 is less than 1km of distance.</a:t>
            </a:r>
            <a:endParaRPr lang="en-US" dirty="0">
              <a:solidFill>
                <a:schemeClr val="accent3">
                  <a:lumMod val="25000"/>
                </a:schemeClr>
              </a:solidFill>
              <a:latin typeface="Abadi"/>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Where are the POIs?</a:t>
            </a:r>
          </a:p>
        </p:txBody>
      </p:sp>
      <p:pic>
        <p:nvPicPr>
          <p:cNvPr id="4" name="Imagem 3">
            <a:extLst>
              <a:ext uri="{FF2B5EF4-FFF2-40B4-BE49-F238E27FC236}">
                <a16:creationId xmlns:a16="http://schemas.microsoft.com/office/drawing/2014/main" id="{9FB3644D-CB0F-4D30-8768-AD55AC976531}"/>
              </a:ext>
            </a:extLst>
          </p:cNvPr>
          <p:cNvPicPr>
            <a:picLocks noChangeAspect="1"/>
          </p:cNvPicPr>
          <p:nvPr/>
        </p:nvPicPr>
        <p:blipFill>
          <a:blip r:embed="rId3"/>
          <a:stretch>
            <a:fillRect/>
          </a:stretch>
        </p:blipFill>
        <p:spPr>
          <a:xfrm>
            <a:off x="770011" y="1509386"/>
            <a:ext cx="5567415" cy="2578869"/>
          </a:xfrm>
          <a:prstGeom prst="rect">
            <a:avLst/>
          </a:prstGeom>
        </p:spPr>
      </p:pic>
    </p:spTree>
    <p:extLst>
      <p:ext uri="{BB962C8B-B14F-4D97-AF65-F5344CB8AC3E}">
        <p14:creationId xmlns:p14="http://schemas.microsoft.com/office/powerpoint/2010/main" val="23249908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39</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356348" y="1523699"/>
            <a:ext cx="3014803" cy="4653264"/>
          </a:xfrm>
          <a:prstGeom prst="rect">
            <a:avLst/>
          </a:prstGeom>
        </p:spPr>
        <p:txBody>
          <a:bodyPr lIns="91440" tIns="45720" rIns="91440" bIns="45720" anchor="t">
            <a:normAutofit/>
          </a:bodyPr>
          <a:lstStyle/>
          <a:p>
            <a:pPr>
              <a:lnSpc>
                <a:spcPct val="100000"/>
              </a:lnSpc>
              <a:spcBef>
                <a:spcPts val="1400"/>
              </a:spcBef>
            </a:pPr>
            <a:r>
              <a:rPr lang="en-US" sz="2200" dirty="0">
                <a:solidFill>
                  <a:schemeClr val="accent3">
                    <a:lumMod val="25000"/>
                  </a:schemeClr>
                </a:solidFill>
                <a:latin typeface="Abadi"/>
              </a:rPr>
              <a:t>KSC LC-39A has the majority of success launches, follow by CCAFS LC-40. Together, they represent mores than 70% of success launches</a:t>
            </a:r>
            <a:endParaRPr lang="en-US" sz="2200" dirty="0">
              <a:solidFill>
                <a:schemeClr val="accent3">
                  <a:lumMod val="25000"/>
                </a:schemeClr>
              </a:solidFill>
              <a:latin typeface="Abadi" panose="020B0604020104020204" pitchFamily="34" charset="0"/>
            </a:endParaRPr>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Launches by site</a:t>
            </a:r>
          </a:p>
        </p:txBody>
      </p:sp>
      <p:pic>
        <p:nvPicPr>
          <p:cNvPr id="4" name="Imagem 3">
            <a:extLst>
              <a:ext uri="{FF2B5EF4-FFF2-40B4-BE49-F238E27FC236}">
                <a16:creationId xmlns:a16="http://schemas.microsoft.com/office/drawing/2014/main" id="{B75D92B3-2D4F-4342-BC6A-28B78AA4F260}"/>
              </a:ext>
            </a:extLst>
          </p:cNvPr>
          <p:cNvPicPr>
            <a:picLocks noChangeAspect="1"/>
          </p:cNvPicPr>
          <p:nvPr/>
        </p:nvPicPr>
        <p:blipFill>
          <a:blip r:embed="rId3"/>
          <a:stretch>
            <a:fillRect/>
          </a:stretch>
        </p:blipFill>
        <p:spPr>
          <a:xfrm>
            <a:off x="453139" y="1741870"/>
            <a:ext cx="7449590" cy="3629532"/>
          </a:xfrm>
          <a:prstGeom prst="rect">
            <a:avLst/>
          </a:prstGeom>
        </p:spPr>
      </p:pic>
    </p:spTree>
    <p:extLst>
      <p:ext uri="{BB962C8B-B14F-4D97-AF65-F5344CB8AC3E}">
        <p14:creationId xmlns:p14="http://schemas.microsoft.com/office/powerpoint/2010/main" val="7001329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
        <p:nvSpPr>
          <p:cNvPr id="5" name="Content Placeholder 2">
            <a:extLst>
              <a:ext uri="{FF2B5EF4-FFF2-40B4-BE49-F238E27FC236}">
                <a16:creationId xmlns:a16="http://schemas.microsoft.com/office/drawing/2014/main" id="{8E999A1B-8752-489F-A63B-EA2F60186B52}"/>
              </a:ext>
            </a:extLst>
          </p:cNvPr>
          <p:cNvSpPr txBox="1">
            <a:spLocks/>
          </p:cNvSpPr>
          <p:nvPr/>
        </p:nvSpPr>
        <p:spPr>
          <a:xfrm>
            <a:off x="734005" y="1534711"/>
            <a:ext cx="10623609" cy="3998808"/>
          </a:xfrm>
          <a:prstGeom prst="rect">
            <a:avLst/>
          </a:prstGeom>
        </p:spPr>
        <p:txBody>
          <a:bodyPr vert="horz" lIns="91440" tIns="45720" rIns="91440" bIns="45720" rtlCol="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spcAft>
                <a:spcPts val="1200"/>
              </a:spcAft>
              <a:buNone/>
            </a:pPr>
            <a:r>
              <a:rPr lang="en-US" sz="2400" dirty="0">
                <a:solidFill>
                  <a:srgbClr val="000000"/>
                </a:solidFill>
                <a:latin typeface="Abadi"/>
                <a:cs typeface="Arial"/>
              </a:rPr>
              <a:t>The commercial space age is here, companies are making space travel affordable for everyone. Perhaps the most successful is SpaceX which launch its rockets by very low cost compared to other companies. The secret behind its success is that they can recover and reuse the first stage most of the times. </a:t>
            </a:r>
            <a:endParaRPr lang="pt-BR" sz="2400" dirty="0">
              <a:solidFill>
                <a:srgbClr val="000000"/>
              </a:solidFill>
              <a:latin typeface="Abadi"/>
              <a:cs typeface="Arial"/>
            </a:endParaRPr>
          </a:p>
          <a:p>
            <a:pPr marL="0" indent="0">
              <a:spcAft>
                <a:spcPts val="1200"/>
              </a:spcAft>
              <a:buNone/>
            </a:pPr>
            <a:r>
              <a:rPr lang="en-US" sz="2400" dirty="0">
                <a:solidFill>
                  <a:srgbClr val="000000"/>
                </a:solidFill>
                <a:latin typeface="Abadi"/>
                <a:cs typeface="Arial"/>
              </a:rPr>
              <a:t>Our goals:</a:t>
            </a:r>
          </a:p>
          <a:p>
            <a:pPr>
              <a:spcAft>
                <a:spcPts val="1200"/>
              </a:spcAft>
            </a:pPr>
            <a:r>
              <a:rPr lang="en-US" sz="2400" dirty="0">
                <a:solidFill>
                  <a:srgbClr val="000000"/>
                </a:solidFill>
                <a:latin typeface="Abadi"/>
                <a:cs typeface="Arial"/>
              </a:rPr>
              <a:t>gathering information about Space X and creating dashboards</a:t>
            </a:r>
            <a:endParaRPr lang="en-US" sz="3200" dirty="0">
              <a:solidFill>
                <a:srgbClr val="000000"/>
              </a:solidFill>
              <a:latin typeface="Abadi"/>
              <a:cs typeface="Arial"/>
            </a:endParaRPr>
          </a:p>
          <a:p>
            <a:pPr>
              <a:spcAft>
                <a:spcPts val="1200"/>
              </a:spcAft>
            </a:pPr>
            <a:r>
              <a:rPr lang="en-US" sz="2400" dirty="0">
                <a:solidFill>
                  <a:srgbClr val="000000"/>
                </a:solidFill>
                <a:latin typeface="Abadi"/>
                <a:cs typeface="Arial"/>
              </a:rPr>
              <a:t>determine the price of each launch. </a:t>
            </a:r>
            <a:endParaRPr lang="en-US" sz="3200" dirty="0">
              <a:solidFill>
                <a:srgbClr val="000000"/>
              </a:solidFill>
              <a:latin typeface="Abadi"/>
              <a:cs typeface="Arial"/>
            </a:endParaRPr>
          </a:p>
          <a:p>
            <a:pPr>
              <a:spcAft>
                <a:spcPts val="1200"/>
              </a:spcAft>
            </a:pPr>
            <a:r>
              <a:rPr lang="en-US" sz="2400" dirty="0">
                <a:solidFill>
                  <a:srgbClr val="000000"/>
                </a:solidFill>
                <a:latin typeface="Abadi"/>
                <a:cs typeface="Arial"/>
              </a:rPr>
              <a:t>Predict if SpaceX will reuse the first stage.</a:t>
            </a: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102851" y="1825625"/>
            <a:ext cx="3182759" cy="4351338"/>
          </a:xfrm>
          <a:prstGeom prst="rect">
            <a:avLst/>
          </a:prstGeom>
        </p:spPr>
        <p:txBody>
          <a:bodyPr lIns="91440" tIns="45720" rIns="91440" bIns="45720" anchor="t">
            <a:normAutofit/>
          </a:bodyPr>
          <a:lstStyle/>
          <a:p>
            <a:pPr marL="0" indent="0">
              <a:lnSpc>
                <a:spcPct val="100000"/>
              </a:lnSpc>
              <a:spcBef>
                <a:spcPts val="1400"/>
              </a:spcBef>
              <a:buNone/>
            </a:pPr>
            <a:r>
              <a:rPr lang="en-US" sz="2200" dirty="0">
                <a:solidFill>
                  <a:schemeClr val="accent3">
                    <a:lumMod val="25000"/>
                  </a:schemeClr>
                </a:solidFill>
                <a:latin typeface="Abadi"/>
              </a:rPr>
              <a:t>KSC LC-39A perform above 75% of success for its </a:t>
            </a:r>
            <a:r>
              <a:rPr lang="en-US" sz="2200" dirty="0" err="1">
                <a:solidFill>
                  <a:schemeClr val="accent3">
                    <a:lumMod val="25000"/>
                  </a:schemeClr>
                </a:solidFill>
                <a:latin typeface="Abadi"/>
              </a:rPr>
              <a:t>launchs</a:t>
            </a:r>
            <a:r>
              <a:rPr lang="en-US" sz="2200" dirty="0">
                <a:solidFill>
                  <a:schemeClr val="accent3">
                    <a:lumMod val="25000"/>
                  </a:schemeClr>
                </a:solidFill>
                <a:latin typeface="Abadi"/>
              </a:rPr>
              <a:t>, indicating that launch a rocket from this site could improve the chances of success.</a:t>
            </a:r>
            <a:endParaRPr lang="en-US" dirty="0">
              <a:solidFill>
                <a:schemeClr val="accent3">
                  <a:lumMod val="25000"/>
                </a:schemeClr>
              </a:solidFill>
              <a:latin typeface="Abadi"/>
            </a:endParaRPr>
          </a:p>
          <a:p>
            <a:endParaRPr lang="en-US" dirty="0"/>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KSC LC-39A is the best performer launch site</a:t>
            </a:r>
          </a:p>
        </p:txBody>
      </p:sp>
      <p:pic>
        <p:nvPicPr>
          <p:cNvPr id="10" name="Imagem 9">
            <a:extLst>
              <a:ext uri="{FF2B5EF4-FFF2-40B4-BE49-F238E27FC236}">
                <a16:creationId xmlns:a16="http://schemas.microsoft.com/office/drawing/2014/main" id="{E144F16B-9078-4973-B2AA-BFDC3CE58211}"/>
              </a:ext>
            </a:extLst>
          </p:cNvPr>
          <p:cNvPicPr>
            <a:picLocks noChangeAspect="1"/>
          </p:cNvPicPr>
          <p:nvPr/>
        </p:nvPicPr>
        <p:blipFill>
          <a:blip r:embed="rId3"/>
          <a:stretch>
            <a:fillRect/>
          </a:stretch>
        </p:blipFill>
        <p:spPr>
          <a:xfrm>
            <a:off x="806159" y="1604850"/>
            <a:ext cx="6205679" cy="4216527"/>
          </a:xfrm>
          <a:prstGeom prst="rect">
            <a:avLst/>
          </a:prstGeom>
        </p:spPr>
      </p:pic>
    </p:spTree>
    <p:extLst>
      <p:ext uri="{BB962C8B-B14F-4D97-AF65-F5344CB8AC3E}">
        <p14:creationId xmlns:p14="http://schemas.microsoft.com/office/powerpoint/2010/main" val="186616070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5" name="Content Placeholder 4">
            <a:extLst>
              <a:ext uri="{FF2B5EF4-FFF2-40B4-BE49-F238E27FC236}">
                <a16:creationId xmlns:a16="http://schemas.microsoft.com/office/drawing/2014/main" id="{85D9F803-CDBC-C74C-AF1B-2B5937D1C241}"/>
              </a:ext>
            </a:extLst>
          </p:cNvPr>
          <p:cNvSpPr>
            <a:spLocks noGrp="1"/>
          </p:cNvSpPr>
          <p:nvPr>
            <p:ph idx="4294967295"/>
          </p:nvPr>
        </p:nvSpPr>
        <p:spPr>
          <a:xfrm>
            <a:off x="856508" y="5096215"/>
            <a:ext cx="10601464" cy="929358"/>
          </a:xfrm>
          <a:prstGeom prst="rect">
            <a:avLst/>
          </a:prstGeom>
        </p:spPr>
        <p:txBody>
          <a:bodyPr lIns="91440" tIns="45720" rIns="91440" bIns="45720" anchor="t">
            <a:normAutofit/>
          </a:bodyPr>
          <a:lstStyle/>
          <a:p>
            <a:pPr marL="0" indent="0">
              <a:lnSpc>
                <a:spcPct val="100000"/>
              </a:lnSpc>
              <a:spcBef>
                <a:spcPts val="1400"/>
              </a:spcBef>
              <a:buNone/>
            </a:pPr>
            <a:r>
              <a:rPr lang="en-US" sz="2400" dirty="0">
                <a:effectLst/>
                <a:latin typeface="Abadi" panose="020B0604020104020204" pitchFamily="34" charset="0"/>
              </a:rPr>
              <a:t>Success rates for low weighted payloads are higher than the heavy weighted payloads</a:t>
            </a:r>
            <a:endParaRPr lang="en-US" sz="3200" dirty="0">
              <a:solidFill>
                <a:schemeClr val="accent3">
                  <a:lumMod val="25000"/>
                </a:schemeClr>
              </a:solidFill>
              <a:latin typeface="Abadi" panose="020B0604020104020204" pitchFamily="34" charset="0"/>
            </a:endParaRPr>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mass reduce its chance of success </a:t>
            </a:r>
          </a:p>
        </p:txBody>
      </p:sp>
      <p:pic>
        <p:nvPicPr>
          <p:cNvPr id="18" name="Imagem 17">
            <a:extLst>
              <a:ext uri="{FF2B5EF4-FFF2-40B4-BE49-F238E27FC236}">
                <a16:creationId xmlns:a16="http://schemas.microsoft.com/office/drawing/2014/main" id="{D24A2457-506B-4775-A101-D214C467E772}"/>
              </a:ext>
            </a:extLst>
          </p:cNvPr>
          <p:cNvPicPr>
            <a:picLocks noChangeAspect="1"/>
          </p:cNvPicPr>
          <p:nvPr/>
        </p:nvPicPr>
        <p:blipFill>
          <a:blip r:embed="rId3"/>
          <a:stretch>
            <a:fillRect/>
          </a:stretch>
        </p:blipFill>
        <p:spPr>
          <a:xfrm>
            <a:off x="856508" y="1761786"/>
            <a:ext cx="5258052" cy="3153567"/>
          </a:xfrm>
          <a:prstGeom prst="rect">
            <a:avLst/>
          </a:prstGeom>
        </p:spPr>
      </p:pic>
      <p:pic>
        <p:nvPicPr>
          <p:cNvPr id="20" name="Imagem 19">
            <a:extLst>
              <a:ext uri="{FF2B5EF4-FFF2-40B4-BE49-F238E27FC236}">
                <a16:creationId xmlns:a16="http://schemas.microsoft.com/office/drawing/2014/main" id="{3D73E2B1-687A-4623-945E-C510E0FFBD7E}"/>
              </a:ext>
            </a:extLst>
          </p:cNvPr>
          <p:cNvPicPr>
            <a:picLocks noChangeAspect="1"/>
          </p:cNvPicPr>
          <p:nvPr/>
        </p:nvPicPr>
        <p:blipFill>
          <a:blip r:embed="rId4"/>
          <a:stretch>
            <a:fillRect/>
          </a:stretch>
        </p:blipFill>
        <p:spPr>
          <a:xfrm>
            <a:off x="6373395" y="1761786"/>
            <a:ext cx="5084577" cy="3147888"/>
          </a:xfrm>
          <a:prstGeom prst="rect">
            <a:avLst/>
          </a:prstGeom>
        </p:spPr>
      </p:pic>
      <p:sp>
        <p:nvSpPr>
          <p:cNvPr id="22" name="CaixaDeTexto 21">
            <a:extLst>
              <a:ext uri="{FF2B5EF4-FFF2-40B4-BE49-F238E27FC236}">
                <a16:creationId xmlns:a16="http://schemas.microsoft.com/office/drawing/2014/main" id="{78B64872-9DD2-4AB3-88B3-D0EB41F1F9FE}"/>
              </a:ext>
            </a:extLst>
          </p:cNvPr>
          <p:cNvSpPr txBox="1"/>
          <p:nvPr/>
        </p:nvSpPr>
        <p:spPr>
          <a:xfrm>
            <a:off x="734028" y="1392454"/>
            <a:ext cx="5361972" cy="369332"/>
          </a:xfrm>
          <a:prstGeom prst="rect">
            <a:avLst/>
          </a:prstGeom>
          <a:noFill/>
        </p:spPr>
        <p:txBody>
          <a:bodyPr wrap="square">
            <a:spAutoFit/>
          </a:bodyPr>
          <a:lstStyle/>
          <a:p>
            <a:r>
              <a:rPr lang="en-US" dirty="0">
                <a:effectLst/>
                <a:latin typeface="Arial" panose="020B0604020202020204" pitchFamily="34" charset="0"/>
              </a:rPr>
              <a:t>Payload mass 0kg – 5000kg</a:t>
            </a:r>
            <a:endParaRPr lang="pt-BR" dirty="0"/>
          </a:p>
        </p:txBody>
      </p:sp>
      <p:sp>
        <p:nvSpPr>
          <p:cNvPr id="23" name="CaixaDeTexto 22">
            <a:extLst>
              <a:ext uri="{FF2B5EF4-FFF2-40B4-BE49-F238E27FC236}">
                <a16:creationId xmlns:a16="http://schemas.microsoft.com/office/drawing/2014/main" id="{CCA1FBE5-6F84-4B19-9660-91E650ECBE33}"/>
              </a:ext>
            </a:extLst>
          </p:cNvPr>
          <p:cNvSpPr txBox="1"/>
          <p:nvPr/>
        </p:nvSpPr>
        <p:spPr>
          <a:xfrm>
            <a:off x="6373394" y="1392454"/>
            <a:ext cx="5084578" cy="369332"/>
          </a:xfrm>
          <a:prstGeom prst="rect">
            <a:avLst/>
          </a:prstGeom>
          <a:noFill/>
        </p:spPr>
        <p:txBody>
          <a:bodyPr wrap="square">
            <a:spAutoFit/>
          </a:bodyPr>
          <a:lstStyle/>
          <a:p>
            <a:r>
              <a:rPr lang="en-US" dirty="0">
                <a:effectLst/>
                <a:latin typeface="Arial" panose="020B0604020202020204" pitchFamily="34" charset="0"/>
              </a:rPr>
              <a:t>Payload mass 5000kg – 10000kg</a:t>
            </a:r>
            <a:endParaRPr lang="pt-BR" dirty="0"/>
          </a:p>
        </p:txBody>
      </p:sp>
    </p:spTree>
    <p:extLst>
      <p:ext uri="{BB962C8B-B14F-4D97-AF65-F5344CB8AC3E}">
        <p14:creationId xmlns:p14="http://schemas.microsoft.com/office/powerpoint/2010/main" val="252359608"/>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43</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770010" y="2082114"/>
            <a:ext cx="5325989" cy="3811588"/>
          </a:xfrm>
          <a:prstGeom prst="rect">
            <a:avLst/>
          </a:prstGeom>
        </p:spPr>
        <p:txBody>
          <a:bodyPr vert="horz" lIns="91440" tIns="45720" rIns="91440" bIns="45720" rtlCol="0" anchor="t">
            <a:normAutofit/>
          </a:bodyPr>
          <a:lstStyle/>
          <a:p>
            <a:pPr>
              <a:lnSpc>
                <a:spcPct val="100000"/>
              </a:lnSpc>
              <a:spcBef>
                <a:spcPts val="1400"/>
              </a:spcBef>
            </a:pPr>
            <a:r>
              <a:rPr lang="en-US" sz="2200" dirty="0">
                <a:solidFill>
                  <a:schemeClr val="accent3">
                    <a:lumMod val="25000"/>
                  </a:schemeClr>
                </a:solidFill>
                <a:latin typeface="Abadi"/>
              </a:rPr>
              <a:t>As marked on a side plot, the Decision Tree was the best performer between the analyzed algorithms.</a:t>
            </a: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6" name="Gráfico 5">
            <a:extLst>
              <a:ext uri="{FF2B5EF4-FFF2-40B4-BE49-F238E27FC236}">
                <a16:creationId xmlns:a16="http://schemas.microsoft.com/office/drawing/2014/main" id="{020E865F-FA20-47FD-815B-3F93B1130372}"/>
              </a:ext>
            </a:extLst>
          </p:cNvPr>
          <p:cNvGraphicFramePr/>
          <p:nvPr>
            <p:extLst>
              <p:ext uri="{D42A27DB-BD31-4B8C-83A1-F6EECF244321}">
                <p14:modId xmlns:p14="http://schemas.microsoft.com/office/powerpoint/2010/main" val="1791744557"/>
              </p:ext>
            </p:extLst>
          </p:nvPr>
        </p:nvGraphicFramePr>
        <p:xfrm>
          <a:off x="6788726" y="2082114"/>
          <a:ext cx="3371273" cy="4056219"/>
        </p:xfrm>
        <a:graphic>
          <a:graphicData uri="http://schemas.openxmlformats.org/drawingml/2006/chart">
            <c:chart xmlns:c="http://schemas.openxmlformats.org/drawingml/2006/chart" xmlns:r="http://schemas.openxmlformats.org/officeDocument/2006/relationships" r:id="rId3"/>
          </a:graphicData>
        </a:graphic>
      </p:graphicFrame>
      <p:pic>
        <p:nvPicPr>
          <p:cNvPr id="3" name="Imagem 2">
            <a:extLst>
              <a:ext uri="{FF2B5EF4-FFF2-40B4-BE49-F238E27FC236}">
                <a16:creationId xmlns:a16="http://schemas.microsoft.com/office/drawing/2014/main" id="{82B7A332-C4A4-411F-B034-AE97F82D000C}"/>
              </a:ext>
            </a:extLst>
          </p:cNvPr>
          <p:cNvPicPr>
            <a:picLocks noChangeAspect="1"/>
          </p:cNvPicPr>
          <p:nvPr/>
        </p:nvPicPr>
        <p:blipFill>
          <a:blip r:embed="rId4"/>
          <a:stretch>
            <a:fillRect/>
          </a:stretch>
        </p:blipFill>
        <p:spPr>
          <a:xfrm>
            <a:off x="1529005" y="3822452"/>
            <a:ext cx="3142583" cy="2071250"/>
          </a:xfrm>
          <a:prstGeom prst="rect">
            <a:avLst/>
          </a:prstGeom>
        </p:spPr>
      </p:pic>
    </p:spTree>
    <p:extLst>
      <p:ext uri="{BB962C8B-B14F-4D97-AF65-F5344CB8AC3E}">
        <p14:creationId xmlns:p14="http://schemas.microsoft.com/office/powerpoint/2010/main" val="245944607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type="body" sz="half" idx="4294967295"/>
          </p:nvPr>
        </p:nvSpPr>
        <p:spPr>
          <a:xfrm>
            <a:off x="6243781" y="2057400"/>
            <a:ext cx="4004189" cy="3811588"/>
          </a:xfrm>
          <a:prstGeom prst="rect">
            <a:avLst/>
          </a:prstGeom>
        </p:spPr>
        <p:txBody>
          <a:bodyPr>
            <a:normAutofit/>
          </a:bodyPr>
          <a:lstStyle/>
          <a:p>
            <a:pPr marL="0" indent="0">
              <a:lnSpc>
                <a:spcPct val="100000"/>
              </a:lnSpc>
              <a:spcBef>
                <a:spcPts val="1400"/>
              </a:spcBef>
              <a:buNone/>
            </a:pPr>
            <a:r>
              <a:rPr lang="en-US" sz="2200" dirty="0">
                <a:solidFill>
                  <a:schemeClr val="accent3">
                    <a:lumMod val="25000"/>
                  </a:schemeClr>
                </a:solidFill>
                <a:latin typeface="Abadi" panose="020B0604020104020204" pitchFamily="34" charset="0"/>
              </a:rPr>
              <a:t>At the decision tree model we have: </a:t>
            </a:r>
          </a:p>
          <a:p>
            <a:pPr>
              <a:lnSpc>
                <a:spcPct val="100000"/>
              </a:lnSpc>
              <a:spcBef>
                <a:spcPts val="1400"/>
              </a:spcBef>
            </a:pPr>
            <a:r>
              <a:rPr lang="en-US" sz="2200" dirty="0">
                <a:solidFill>
                  <a:schemeClr val="accent3">
                    <a:lumMod val="25000"/>
                  </a:schemeClr>
                </a:solidFill>
                <a:latin typeface="Abadi" panose="020B0604020104020204" pitchFamily="34" charset="0"/>
              </a:rPr>
              <a:t>We have 0 false negatives</a:t>
            </a:r>
          </a:p>
          <a:p>
            <a:pPr>
              <a:lnSpc>
                <a:spcPct val="100000"/>
              </a:lnSpc>
              <a:spcBef>
                <a:spcPts val="1400"/>
              </a:spcBef>
            </a:pPr>
            <a:r>
              <a:rPr lang="en-US" sz="2200" dirty="0">
                <a:solidFill>
                  <a:schemeClr val="accent3">
                    <a:lumMod val="25000"/>
                  </a:schemeClr>
                </a:solidFill>
                <a:latin typeface="Abadi" panose="020B0604020104020204" pitchFamily="34" charset="0"/>
              </a:rPr>
              <a:t>And 3 false positives, which is the biggest problem of this model.</a:t>
            </a:r>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Imagem 2">
            <a:extLst>
              <a:ext uri="{FF2B5EF4-FFF2-40B4-BE49-F238E27FC236}">
                <a16:creationId xmlns:a16="http://schemas.microsoft.com/office/drawing/2014/main" id="{046CA8DB-948D-4413-96B3-62E286462ACF}"/>
              </a:ext>
            </a:extLst>
          </p:cNvPr>
          <p:cNvPicPr>
            <a:picLocks noChangeAspect="1"/>
          </p:cNvPicPr>
          <p:nvPr/>
        </p:nvPicPr>
        <p:blipFill>
          <a:blip r:embed="rId3"/>
          <a:stretch>
            <a:fillRect/>
          </a:stretch>
        </p:blipFill>
        <p:spPr>
          <a:xfrm>
            <a:off x="1146728" y="2057400"/>
            <a:ext cx="4630992" cy="3576782"/>
          </a:xfrm>
          <a:prstGeom prst="rect">
            <a:avLst/>
          </a:prstGeom>
        </p:spPr>
      </p:pic>
    </p:spTree>
    <p:extLst>
      <p:ext uri="{BB962C8B-B14F-4D97-AF65-F5344CB8AC3E}">
        <p14:creationId xmlns:p14="http://schemas.microsoft.com/office/powerpoint/2010/main" val="364503423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9569046" cy="4351338"/>
          </a:xfrm>
          <a:prstGeom prst="rect">
            <a:avLst/>
          </a:prstGeom>
        </p:spPr>
        <p:txBody>
          <a:bodyPr>
            <a:normAutofit/>
          </a:bodyPr>
          <a:lstStyle/>
          <a:p>
            <a:pPr>
              <a:lnSpc>
                <a:spcPct val="100000"/>
              </a:lnSpc>
              <a:spcBef>
                <a:spcPts val="1400"/>
              </a:spcBef>
            </a:pPr>
            <a:r>
              <a:rPr lang="en-US" sz="2200" dirty="0">
                <a:solidFill>
                  <a:schemeClr val="accent3">
                    <a:lumMod val="25000"/>
                  </a:schemeClr>
                </a:solidFill>
                <a:latin typeface="Abadi" panose="020B0604020104020204" pitchFamily="34" charset="0"/>
              </a:rPr>
              <a:t>We can see that KSC LC-39A had the most successful launches from all the sites</a:t>
            </a:r>
          </a:p>
          <a:p>
            <a:pPr>
              <a:lnSpc>
                <a:spcPct val="100000"/>
              </a:lnSpc>
              <a:spcBef>
                <a:spcPts val="1400"/>
              </a:spcBef>
            </a:pPr>
            <a:r>
              <a:rPr lang="en-US" sz="2200" dirty="0">
                <a:solidFill>
                  <a:schemeClr val="accent3">
                    <a:lumMod val="25000"/>
                  </a:schemeClr>
                </a:solidFill>
                <a:latin typeface="Abadi" panose="020B0604020104020204" pitchFamily="34" charset="0"/>
              </a:rPr>
              <a:t>Orbit GEO,HEO,SSO,ES-L1 has the best Success Rate</a:t>
            </a:r>
          </a:p>
          <a:p>
            <a:pPr>
              <a:lnSpc>
                <a:spcPct val="100000"/>
              </a:lnSpc>
              <a:spcBef>
                <a:spcPts val="1400"/>
              </a:spcBef>
            </a:pPr>
            <a:r>
              <a:rPr lang="en-US" sz="2200" dirty="0">
                <a:solidFill>
                  <a:schemeClr val="accent3">
                    <a:lumMod val="25000"/>
                  </a:schemeClr>
                </a:solidFill>
                <a:latin typeface="Abadi" panose="020B0604020104020204" pitchFamily="34" charset="0"/>
              </a:rPr>
              <a:t>Low weighted payloads perform better than the heavier payloads</a:t>
            </a:r>
          </a:p>
          <a:p>
            <a:pPr>
              <a:lnSpc>
                <a:spcPct val="100000"/>
              </a:lnSpc>
              <a:spcBef>
                <a:spcPts val="1400"/>
              </a:spcBef>
            </a:pPr>
            <a:r>
              <a:rPr lang="en-US" sz="2200" dirty="0">
                <a:solidFill>
                  <a:schemeClr val="accent3">
                    <a:lumMod val="25000"/>
                  </a:schemeClr>
                </a:solidFill>
                <a:latin typeface="Abadi" panose="020B0604020104020204" pitchFamily="34" charset="0"/>
              </a:rPr>
              <a:t>The improving success rate over the years indicate a learning curve. </a:t>
            </a:r>
          </a:p>
          <a:p>
            <a:pPr>
              <a:lnSpc>
                <a:spcPct val="100000"/>
              </a:lnSpc>
              <a:spcBef>
                <a:spcPts val="1400"/>
              </a:spcBef>
            </a:pPr>
            <a:r>
              <a:rPr lang="en-US" sz="2200" dirty="0">
                <a:solidFill>
                  <a:schemeClr val="accent3">
                    <a:lumMod val="25000"/>
                  </a:schemeClr>
                </a:solidFill>
                <a:latin typeface="Abadi" panose="020B0604020104020204" pitchFamily="34" charset="0"/>
              </a:rPr>
              <a:t>The decision Tree Classifier Algorithm is the best for Machine Learning for this dataset after tunning the hyperparameters.</a:t>
            </a: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5427714" cy="5211877"/>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600"/>
              </a:spcBef>
              <a:buNone/>
            </a:pPr>
            <a:r>
              <a:rPr lang="en-US" sz="2400" dirty="0">
                <a:solidFill>
                  <a:srgbClr val="0B49CB"/>
                </a:solidFill>
                <a:latin typeface="Abadi"/>
              </a:rPr>
              <a:t>Executive Summary</a:t>
            </a:r>
          </a:p>
          <a:p>
            <a:pPr>
              <a:lnSpc>
                <a:spcPct val="120000"/>
              </a:lnSpc>
              <a:spcBef>
                <a:spcPts val="600"/>
              </a:spcBef>
            </a:pPr>
            <a:r>
              <a:rPr lang="en-US" sz="2400" dirty="0">
                <a:solidFill>
                  <a:schemeClr val="accent3">
                    <a:lumMod val="25000"/>
                  </a:schemeClr>
                </a:solidFill>
                <a:latin typeface="Abadi"/>
              </a:rPr>
              <a:t>Data collection methodology</a:t>
            </a:r>
          </a:p>
          <a:p>
            <a:pPr lvl="1">
              <a:lnSpc>
                <a:spcPct val="120000"/>
              </a:lnSpc>
              <a:spcBef>
                <a:spcPts val="600"/>
              </a:spcBef>
            </a:pPr>
            <a:r>
              <a:rPr lang="en-US" sz="1600" dirty="0">
                <a:solidFill>
                  <a:schemeClr val="bg2">
                    <a:lumMod val="50000"/>
                  </a:schemeClr>
                </a:solidFill>
                <a:latin typeface="Abadi"/>
              </a:rPr>
              <a:t>SpaceX API</a:t>
            </a:r>
          </a:p>
          <a:p>
            <a:pPr lvl="1">
              <a:lnSpc>
                <a:spcPct val="120000"/>
              </a:lnSpc>
              <a:spcBef>
                <a:spcPts val="600"/>
              </a:spcBef>
            </a:pPr>
            <a:r>
              <a:rPr lang="en-US" sz="1600" dirty="0">
                <a:solidFill>
                  <a:schemeClr val="bg2">
                    <a:lumMod val="50000"/>
                  </a:schemeClr>
                </a:solidFill>
                <a:latin typeface="Abadi"/>
              </a:rPr>
              <a:t>Web scraping from </a:t>
            </a:r>
            <a:r>
              <a:rPr lang="en-US" sz="1600" dirty="0">
                <a:latin typeface="IBM Plex Mono Text"/>
              </a:rPr>
              <a:t>https://pt.wikipedia.org/wiki/SpaceX</a:t>
            </a:r>
            <a:endParaRPr lang="en-US" sz="1600" dirty="0">
              <a:solidFill>
                <a:schemeClr val="bg2">
                  <a:lumMod val="50000"/>
                </a:schemeClr>
              </a:solidFill>
              <a:latin typeface="Abadi"/>
            </a:endParaRPr>
          </a:p>
          <a:p>
            <a:pPr>
              <a:lnSpc>
                <a:spcPct val="120000"/>
              </a:lnSpc>
              <a:spcBef>
                <a:spcPts val="600"/>
              </a:spcBef>
            </a:pPr>
            <a:r>
              <a:rPr lang="en-US" sz="2400" dirty="0">
                <a:solidFill>
                  <a:schemeClr val="accent3">
                    <a:lumMod val="25000"/>
                  </a:schemeClr>
                </a:solidFill>
                <a:latin typeface="Abadi"/>
              </a:rPr>
              <a:t>Perform data wrangling</a:t>
            </a:r>
          </a:p>
          <a:p>
            <a:pPr lvl="1">
              <a:lnSpc>
                <a:spcPct val="120000"/>
              </a:lnSpc>
              <a:spcBef>
                <a:spcPts val="600"/>
              </a:spcBef>
            </a:pPr>
            <a:r>
              <a:rPr lang="en-US" sz="1600" dirty="0">
                <a:solidFill>
                  <a:schemeClr val="bg2">
                    <a:lumMod val="50000"/>
                  </a:schemeClr>
                </a:solidFill>
                <a:latin typeface="Abadi"/>
              </a:rPr>
              <a:t>One hot encoding data fields.</a:t>
            </a:r>
          </a:p>
          <a:p>
            <a:pPr lvl="1">
              <a:lnSpc>
                <a:spcPct val="120000"/>
              </a:lnSpc>
              <a:spcBef>
                <a:spcPts val="600"/>
              </a:spcBef>
            </a:pPr>
            <a:r>
              <a:rPr lang="en-US" sz="1600" dirty="0">
                <a:solidFill>
                  <a:schemeClr val="bg2">
                    <a:lumMod val="50000"/>
                  </a:schemeClr>
                </a:solidFill>
                <a:latin typeface="Abadi"/>
              </a:rPr>
              <a:t>Drop irrelevant columns</a:t>
            </a:r>
            <a:endParaRPr lang="en-US" sz="1600" dirty="0" err="1">
              <a:solidFill>
                <a:schemeClr val="bg2">
                  <a:lumMod val="50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
        <p:nvSpPr>
          <p:cNvPr id="5" name="Content Placeholder 2">
            <a:extLst>
              <a:ext uri="{FF2B5EF4-FFF2-40B4-BE49-F238E27FC236}">
                <a16:creationId xmlns:a16="http://schemas.microsoft.com/office/drawing/2014/main" id="{57BEB075-2C2F-46BA-8CAD-118B5802C4FD}"/>
              </a:ext>
            </a:extLst>
          </p:cNvPr>
          <p:cNvSpPr txBox="1">
            <a:spLocks/>
          </p:cNvSpPr>
          <p:nvPr/>
        </p:nvSpPr>
        <p:spPr>
          <a:xfrm>
            <a:off x="6090873" y="1646497"/>
            <a:ext cx="5427714" cy="5211877"/>
          </a:xfrm>
          <a:prstGeom prst="rect">
            <a:avLst/>
          </a:prstGeom>
        </p:spPr>
        <p:txBody>
          <a:bodyPr lIns="91440" tIns="45720" rIns="91440" bIns="45720" anchor="t">
            <a:no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20000"/>
              </a:lnSpc>
              <a:spcBef>
                <a:spcPts val="600"/>
              </a:spcBef>
            </a:pPr>
            <a:r>
              <a:rPr lang="en-US" sz="2400" dirty="0">
                <a:solidFill>
                  <a:schemeClr val="accent3">
                    <a:lumMod val="25000"/>
                  </a:schemeClr>
                </a:solidFill>
                <a:latin typeface="Abadi"/>
              </a:rPr>
              <a:t>Exploratory data analysis (EDA) using visualization and SQL</a:t>
            </a:r>
            <a:endParaRPr lang="pt-BR" sz="700" dirty="0">
              <a:solidFill>
                <a:schemeClr val="accent3">
                  <a:lumMod val="25000"/>
                </a:schemeClr>
              </a:solidFill>
              <a:latin typeface="Abadi"/>
            </a:endParaRPr>
          </a:p>
          <a:p>
            <a:pPr lvl="1">
              <a:lnSpc>
                <a:spcPct val="120000"/>
              </a:lnSpc>
              <a:spcBef>
                <a:spcPts val="600"/>
              </a:spcBef>
            </a:pPr>
            <a:r>
              <a:rPr lang="en-US" sz="1600" dirty="0">
                <a:solidFill>
                  <a:schemeClr val="bg1">
                    <a:lumMod val="50000"/>
                  </a:schemeClr>
                </a:solidFill>
                <a:latin typeface="Abadi"/>
              </a:rPr>
              <a:t>Load the data on a SQL DB, prepare the data using SQL queries. Plot some visuals to show correlations between variables and patterns of data</a:t>
            </a:r>
          </a:p>
          <a:p>
            <a:pPr>
              <a:lnSpc>
                <a:spcPct val="120000"/>
              </a:lnSpc>
              <a:spcBef>
                <a:spcPts val="600"/>
              </a:spcBef>
            </a:pPr>
            <a:r>
              <a:rPr lang="en-US" sz="2400" dirty="0">
                <a:solidFill>
                  <a:schemeClr val="accent3">
                    <a:lumMod val="25000"/>
                  </a:schemeClr>
                </a:solidFill>
                <a:latin typeface="Abadi"/>
              </a:rPr>
              <a:t>Interactive visual analytics using Folium and </a:t>
            </a:r>
            <a:r>
              <a:rPr lang="en-US" sz="2400" dirty="0" err="1">
                <a:solidFill>
                  <a:schemeClr val="accent3">
                    <a:lumMod val="25000"/>
                  </a:schemeClr>
                </a:solidFill>
                <a:latin typeface="Abadi"/>
              </a:rPr>
              <a:t>Plotly</a:t>
            </a:r>
            <a:r>
              <a:rPr lang="en-US" sz="2400" dirty="0">
                <a:solidFill>
                  <a:schemeClr val="accent3">
                    <a:lumMod val="25000"/>
                  </a:schemeClr>
                </a:solidFill>
                <a:latin typeface="Abadi"/>
              </a:rPr>
              <a:t> Dash</a:t>
            </a:r>
          </a:p>
          <a:p>
            <a:pPr>
              <a:lnSpc>
                <a:spcPct val="120000"/>
              </a:lnSpc>
              <a:spcBef>
                <a:spcPts val="600"/>
              </a:spcBef>
            </a:pPr>
            <a:r>
              <a:rPr lang="en-US" sz="2400" dirty="0">
                <a:solidFill>
                  <a:schemeClr val="accent3">
                    <a:lumMod val="25000"/>
                  </a:schemeClr>
                </a:solidFill>
                <a:latin typeface="Abadi"/>
              </a:rPr>
              <a:t>Predictive analysis using classification models</a:t>
            </a:r>
          </a:p>
          <a:p>
            <a:pPr lvl="1">
              <a:lnSpc>
                <a:spcPct val="120000"/>
              </a:lnSpc>
              <a:spcBef>
                <a:spcPts val="600"/>
              </a:spcBef>
            </a:pPr>
            <a:r>
              <a:rPr lang="en-US" sz="1600" dirty="0">
                <a:solidFill>
                  <a:schemeClr val="bg2">
                    <a:lumMod val="50000"/>
                  </a:schemeClr>
                </a:solidFill>
                <a:latin typeface="Abadi"/>
              </a:rPr>
              <a:t>Split data in training and test dataset, train the models (logistic regression, </a:t>
            </a:r>
            <a:r>
              <a:rPr lang="en-US" sz="1600" dirty="0" err="1">
                <a:solidFill>
                  <a:schemeClr val="bg2">
                    <a:lumMod val="50000"/>
                  </a:schemeClr>
                </a:solidFill>
                <a:latin typeface="Abadi"/>
              </a:rPr>
              <a:t>svm</a:t>
            </a:r>
            <a:r>
              <a:rPr lang="en-US" sz="1600" dirty="0">
                <a:solidFill>
                  <a:schemeClr val="bg2">
                    <a:lumMod val="50000"/>
                  </a:schemeClr>
                </a:solidFill>
                <a:latin typeface="Abadi"/>
              </a:rPr>
              <a:t>, decision tree and KNN). Compare the </a:t>
            </a:r>
            <a:r>
              <a:rPr lang="en-US" sz="1600" dirty="0" err="1">
                <a:solidFill>
                  <a:schemeClr val="bg2">
                    <a:lumMod val="50000"/>
                  </a:schemeClr>
                </a:solidFill>
                <a:latin typeface="Abadi"/>
              </a:rPr>
              <a:t>acuracy</a:t>
            </a:r>
            <a:endParaRPr lang="en-US" sz="1600" dirty="0">
              <a:solidFill>
                <a:schemeClr val="bg2">
                  <a:lumMod val="50000"/>
                </a:schemeClr>
              </a:solidFill>
              <a:latin typeface="Abadi"/>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3" name="Retângulo 2">
            <a:extLst>
              <a:ext uri="{FF2B5EF4-FFF2-40B4-BE49-F238E27FC236}">
                <a16:creationId xmlns:a16="http://schemas.microsoft.com/office/drawing/2014/main" id="{E9A73184-C2DF-428F-85E9-82803588957C}"/>
              </a:ext>
            </a:extLst>
          </p:cNvPr>
          <p:cNvSpPr/>
          <p:nvPr/>
        </p:nvSpPr>
        <p:spPr>
          <a:xfrm>
            <a:off x="1851381" y="2024226"/>
            <a:ext cx="1681655" cy="8802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cs typeface="Calibri"/>
              </a:rPr>
              <a:t>SpaceX</a:t>
            </a:r>
            <a:r>
              <a:rPr lang="pt-BR" dirty="0">
                <a:cs typeface="Calibri"/>
              </a:rPr>
              <a:t> API</a:t>
            </a:r>
            <a:endParaRPr lang="pt-BR" dirty="0"/>
          </a:p>
        </p:txBody>
      </p:sp>
      <p:sp>
        <p:nvSpPr>
          <p:cNvPr id="7" name="Retângulo 6">
            <a:extLst>
              <a:ext uri="{FF2B5EF4-FFF2-40B4-BE49-F238E27FC236}">
                <a16:creationId xmlns:a16="http://schemas.microsoft.com/office/drawing/2014/main" id="{0DFD5868-AB4D-44A9-AA6D-3CE41FD0C2F5}"/>
              </a:ext>
            </a:extLst>
          </p:cNvPr>
          <p:cNvSpPr/>
          <p:nvPr/>
        </p:nvSpPr>
        <p:spPr>
          <a:xfrm>
            <a:off x="4111105" y="2024226"/>
            <a:ext cx="1681655" cy="8802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cs typeface="Calibri"/>
              </a:rPr>
              <a:t>API </a:t>
            </a:r>
            <a:r>
              <a:rPr lang="pt-BR" dirty="0" err="1">
                <a:cs typeface="Calibri"/>
              </a:rPr>
              <a:t>Return</a:t>
            </a:r>
            <a:r>
              <a:rPr lang="pt-BR" dirty="0">
                <a:cs typeface="Calibri"/>
              </a:rPr>
              <a:t> JSON data</a:t>
            </a:r>
            <a:endParaRPr lang="pt-BR" dirty="0"/>
          </a:p>
        </p:txBody>
      </p:sp>
      <p:sp>
        <p:nvSpPr>
          <p:cNvPr id="8" name="Retângulo 7">
            <a:extLst>
              <a:ext uri="{FF2B5EF4-FFF2-40B4-BE49-F238E27FC236}">
                <a16:creationId xmlns:a16="http://schemas.microsoft.com/office/drawing/2014/main" id="{2932ADD2-87FC-48CD-83BA-400AB5E0B63D}"/>
              </a:ext>
            </a:extLst>
          </p:cNvPr>
          <p:cNvSpPr/>
          <p:nvPr/>
        </p:nvSpPr>
        <p:spPr>
          <a:xfrm>
            <a:off x="6370829" y="2024226"/>
            <a:ext cx="1681655" cy="8802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Normalize data</a:t>
            </a:r>
          </a:p>
        </p:txBody>
      </p:sp>
      <p:sp>
        <p:nvSpPr>
          <p:cNvPr id="9" name="Retângulo 8">
            <a:extLst>
              <a:ext uri="{FF2B5EF4-FFF2-40B4-BE49-F238E27FC236}">
                <a16:creationId xmlns:a16="http://schemas.microsoft.com/office/drawing/2014/main" id="{ADBF00E3-AFAA-4E58-94F5-F091527981F4}"/>
              </a:ext>
            </a:extLst>
          </p:cNvPr>
          <p:cNvSpPr/>
          <p:nvPr/>
        </p:nvSpPr>
        <p:spPr>
          <a:xfrm>
            <a:off x="8630553" y="2024226"/>
            <a:ext cx="1681655" cy="880242"/>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Csv</a:t>
            </a:r>
            <a:r>
              <a:rPr lang="pt-BR" dirty="0"/>
              <a:t> file</a:t>
            </a:r>
          </a:p>
        </p:txBody>
      </p:sp>
      <p:cxnSp>
        <p:nvCxnSpPr>
          <p:cNvPr id="4" name="Conector de Seta Reta 3">
            <a:extLst>
              <a:ext uri="{FF2B5EF4-FFF2-40B4-BE49-F238E27FC236}">
                <a16:creationId xmlns:a16="http://schemas.microsoft.com/office/drawing/2014/main" id="{289D31BA-6203-4C05-8593-52AAD8027AFB}"/>
              </a:ext>
            </a:extLst>
          </p:cNvPr>
          <p:cNvCxnSpPr>
            <a:stCxn id="3" idx="3"/>
            <a:endCxn id="7" idx="1"/>
          </p:cNvCxnSpPr>
          <p:nvPr/>
        </p:nvCxnSpPr>
        <p:spPr>
          <a:xfrm>
            <a:off x="3533036" y="2464347"/>
            <a:ext cx="5780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Conector de Seta Reta 9">
            <a:extLst>
              <a:ext uri="{FF2B5EF4-FFF2-40B4-BE49-F238E27FC236}">
                <a16:creationId xmlns:a16="http://schemas.microsoft.com/office/drawing/2014/main" id="{417FE862-6D4B-4360-AE29-4A44C9783182}"/>
              </a:ext>
            </a:extLst>
          </p:cNvPr>
          <p:cNvCxnSpPr>
            <a:stCxn id="7" idx="3"/>
            <a:endCxn id="8" idx="1"/>
          </p:cNvCxnSpPr>
          <p:nvPr/>
        </p:nvCxnSpPr>
        <p:spPr>
          <a:xfrm>
            <a:off x="5792760" y="2464347"/>
            <a:ext cx="5780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3" name="Conector de Seta Reta 12">
            <a:extLst>
              <a:ext uri="{FF2B5EF4-FFF2-40B4-BE49-F238E27FC236}">
                <a16:creationId xmlns:a16="http://schemas.microsoft.com/office/drawing/2014/main" id="{AEB82775-2C5B-410A-B06C-22A56F52F3BC}"/>
              </a:ext>
            </a:extLst>
          </p:cNvPr>
          <p:cNvCxnSpPr>
            <a:stCxn id="8" idx="3"/>
            <a:endCxn id="9" idx="1"/>
          </p:cNvCxnSpPr>
          <p:nvPr/>
        </p:nvCxnSpPr>
        <p:spPr>
          <a:xfrm>
            <a:off x="8052484" y="2464347"/>
            <a:ext cx="578069"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4" name="Retângulo 13">
            <a:extLst>
              <a:ext uri="{FF2B5EF4-FFF2-40B4-BE49-F238E27FC236}">
                <a16:creationId xmlns:a16="http://schemas.microsoft.com/office/drawing/2014/main" id="{5E35E05D-B5EF-44A6-B3E4-F82972562393}"/>
              </a:ext>
            </a:extLst>
          </p:cNvPr>
          <p:cNvSpPr/>
          <p:nvPr/>
        </p:nvSpPr>
        <p:spPr>
          <a:xfrm>
            <a:off x="1851381" y="3635962"/>
            <a:ext cx="1681655" cy="8802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cs typeface="Calibri"/>
              </a:rPr>
              <a:t>Get</a:t>
            </a:r>
            <a:r>
              <a:rPr lang="pt-BR" dirty="0">
                <a:cs typeface="Calibri"/>
              </a:rPr>
              <a:t> </a:t>
            </a:r>
            <a:r>
              <a:rPr lang="pt-BR" dirty="0" err="1">
                <a:cs typeface="Calibri"/>
              </a:rPr>
              <a:t>html</a:t>
            </a:r>
            <a:r>
              <a:rPr lang="pt-BR" dirty="0">
                <a:cs typeface="Calibri"/>
              </a:rPr>
              <a:t> response </a:t>
            </a:r>
            <a:r>
              <a:rPr lang="pt-BR" dirty="0" err="1">
                <a:cs typeface="Calibri"/>
              </a:rPr>
              <a:t>from</a:t>
            </a:r>
            <a:r>
              <a:rPr lang="pt-BR" dirty="0">
                <a:cs typeface="Calibri"/>
              </a:rPr>
              <a:t> </a:t>
            </a:r>
            <a:r>
              <a:rPr lang="pt-BR" dirty="0" err="1">
                <a:cs typeface="Calibri"/>
              </a:rPr>
              <a:t>wikipedia</a:t>
            </a:r>
            <a:endParaRPr lang="pt-BR" dirty="0"/>
          </a:p>
        </p:txBody>
      </p:sp>
      <p:sp>
        <p:nvSpPr>
          <p:cNvPr id="15" name="Retângulo 14">
            <a:extLst>
              <a:ext uri="{FF2B5EF4-FFF2-40B4-BE49-F238E27FC236}">
                <a16:creationId xmlns:a16="http://schemas.microsoft.com/office/drawing/2014/main" id="{81E1FBB4-F29E-44A1-8F65-2BDEAFB320C7}"/>
              </a:ext>
            </a:extLst>
          </p:cNvPr>
          <p:cNvSpPr/>
          <p:nvPr/>
        </p:nvSpPr>
        <p:spPr>
          <a:xfrm>
            <a:off x="4111105" y="3635962"/>
            <a:ext cx="1681655" cy="8802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cs typeface="Calibri"/>
              </a:rPr>
              <a:t>Extract</a:t>
            </a:r>
            <a:r>
              <a:rPr lang="pt-BR" dirty="0">
                <a:cs typeface="Calibri"/>
              </a:rPr>
              <a:t> data </a:t>
            </a:r>
            <a:r>
              <a:rPr lang="pt-BR" dirty="0" err="1">
                <a:cs typeface="Calibri"/>
              </a:rPr>
              <a:t>using</a:t>
            </a:r>
            <a:r>
              <a:rPr lang="pt-BR" dirty="0">
                <a:cs typeface="Calibri"/>
              </a:rPr>
              <a:t> </a:t>
            </a:r>
            <a:r>
              <a:rPr lang="pt-BR" dirty="0" err="1">
                <a:cs typeface="Calibri"/>
              </a:rPr>
              <a:t>beautiful</a:t>
            </a:r>
            <a:r>
              <a:rPr lang="pt-BR" dirty="0">
                <a:cs typeface="Calibri"/>
              </a:rPr>
              <a:t> </a:t>
            </a:r>
            <a:r>
              <a:rPr lang="pt-BR" dirty="0" err="1">
                <a:cs typeface="Calibri"/>
              </a:rPr>
              <a:t>soup</a:t>
            </a:r>
            <a:endParaRPr lang="pt-BR" dirty="0"/>
          </a:p>
        </p:txBody>
      </p:sp>
      <p:sp>
        <p:nvSpPr>
          <p:cNvPr id="16" name="Retângulo 15">
            <a:extLst>
              <a:ext uri="{FF2B5EF4-FFF2-40B4-BE49-F238E27FC236}">
                <a16:creationId xmlns:a16="http://schemas.microsoft.com/office/drawing/2014/main" id="{1C8EDFF8-94CE-44AD-9D87-2A7A5F57EE9A}"/>
              </a:ext>
            </a:extLst>
          </p:cNvPr>
          <p:cNvSpPr/>
          <p:nvPr/>
        </p:nvSpPr>
        <p:spPr>
          <a:xfrm>
            <a:off x="6370829" y="3635962"/>
            <a:ext cx="1681655" cy="8802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t>Normalize data</a:t>
            </a:r>
          </a:p>
        </p:txBody>
      </p:sp>
      <p:sp>
        <p:nvSpPr>
          <p:cNvPr id="17" name="Retângulo 16">
            <a:extLst>
              <a:ext uri="{FF2B5EF4-FFF2-40B4-BE49-F238E27FC236}">
                <a16:creationId xmlns:a16="http://schemas.microsoft.com/office/drawing/2014/main" id="{680AF482-1013-48F4-82E1-7285CE71DF8B}"/>
              </a:ext>
            </a:extLst>
          </p:cNvPr>
          <p:cNvSpPr/>
          <p:nvPr/>
        </p:nvSpPr>
        <p:spPr>
          <a:xfrm>
            <a:off x="8630553" y="3635962"/>
            <a:ext cx="1681655" cy="880242"/>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err="1"/>
              <a:t>Csv</a:t>
            </a:r>
            <a:r>
              <a:rPr lang="pt-BR" dirty="0"/>
              <a:t> file</a:t>
            </a:r>
          </a:p>
        </p:txBody>
      </p:sp>
      <p:cxnSp>
        <p:nvCxnSpPr>
          <p:cNvPr id="18" name="Conector de Seta Reta 17">
            <a:extLst>
              <a:ext uri="{FF2B5EF4-FFF2-40B4-BE49-F238E27FC236}">
                <a16:creationId xmlns:a16="http://schemas.microsoft.com/office/drawing/2014/main" id="{BA841776-BC86-44AA-8057-C9DDE1C42B38}"/>
              </a:ext>
            </a:extLst>
          </p:cNvPr>
          <p:cNvCxnSpPr>
            <a:stCxn id="14" idx="3"/>
            <a:endCxn id="15" idx="1"/>
          </p:cNvCxnSpPr>
          <p:nvPr/>
        </p:nvCxnSpPr>
        <p:spPr>
          <a:xfrm>
            <a:off x="3533036" y="4076083"/>
            <a:ext cx="578069"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a:extLst>
              <a:ext uri="{FF2B5EF4-FFF2-40B4-BE49-F238E27FC236}">
                <a16:creationId xmlns:a16="http://schemas.microsoft.com/office/drawing/2014/main" id="{3C45EC82-3193-4870-A3B9-4B3A0B936E52}"/>
              </a:ext>
            </a:extLst>
          </p:cNvPr>
          <p:cNvCxnSpPr>
            <a:stCxn id="15" idx="3"/>
            <a:endCxn id="16" idx="1"/>
          </p:cNvCxnSpPr>
          <p:nvPr/>
        </p:nvCxnSpPr>
        <p:spPr>
          <a:xfrm>
            <a:off x="5792760" y="4076083"/>
            <a:ext cx="578069"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cxnSp>
        <p:nvCxnSpPr>
          <p:cNvPr id="20" name="Conector de Seta Reta 19">
            <a:extLst>
              <a:ext uri="{FF2B5EF4-FFF2-40B4-BE49-F238E27FC236}">
                <a16:creationId xmlns:a16="http://schemas.microsoft.com/office/drawing/2014/main" id="{671285CA-C956-4656-9A15-DDD0CDD6E3F3}"/>
              </a:ext>
            </a:extLst>
          </p:cNvPr>
          <p:cNvCxnSpPr>
            <a:stCxn id="16" idx="3"/>
            <a:endCxn id="17" idx="1"/>
          </p:cNvCxnSpPr>
          <p:nvPr/>
        </p:nvCxnSpPr>
        <p:spPr>
          <a:xfrm>
            <a:off x="8052484" y="4076083"/>
            <a:ext cx="578069" cy="0"/>
          </a:xfrm>
          <a:prstGeom prst="straightConnector1">
            <a:avLst/>
          </a:prstGeom>
          <a:ln w="76200">
            <a:solidFill>
              <a:schemeClr val="accent2"/>
            </a:solidFill>
            <a:tailEnd type="triangle"/>
          </a:ln>
        </p:spPr>
        <p:style>
          <a:lnRef idx="1">
            <a:schemeClr val="accent1"/>
          </a:lnRef>
          <a:fillRef idx="0">
            <a:schemeClr val="accent1"/>
          </a:fillRef>
          <a:effectRef idx="0">
            <a:schemeClr val="accent1"/>
          </a:effectRef>
          <a:fontRef idx="minor">
            <a:schemeClr val="tx1"/>
          </a:fontRef>
        </p:style>
      </p:cxnSp>
      <p:sp>
        <p:nvSpPr>
          <p:cNvPr id="21" name="CaixaDeTexto 20">
            <a:extLst>
              <a:ext uri="{FF2B5EF4-FFF2-40B4-BE49-F238E27FC236}">
                <a16:creationId xmlns:a16="http://schemas.microsoft.com/office/drawing/2014/main" id="{61A5EE79-CD25-404A-8FF1-9CB57DE9AB5E}"/>
              </a:ext>
            </a:extLst>
          </p:cNvPr>
          <p:cNvSpPr txBox="1"/>
          <p:nvPr/>
        </p:nvSpPr>
        <p:spPr>
          <a:xfrm>
            <a:off x="669074" y="1839951"/>
            <a:ext cx="982833" cy="369332"/>
          </a:xfrm>
          <a:prstGeom prst="rect">
            <a:avLst/>
          </a:prstGeom>
          <a:noFill/>
        </p:spPr>
        <p:txBody>
          <a:bodyPr wrap="none" rtlCol="0">
            <a:spAutoFit/>
          </a:bodyPr>
          <a:lstStyle/>
          <a:p>
            <a:r>
              <a:rPr lang="pt-BR" dirty="0"/>
              <a:t>API Data</a:t>
            </a:r>
          </a:p>
        </p:txBody>
      </p:sp>
      <p:sp>
        <p:nvSpPr>
          <p:cNvPr id="22" name="CaixaDeTexto 21">
            <a:extLst>
              <a:ext uri="{FF2B5EF4-FFF2-40B4-BE49-F238E27FC236}">
                <a16:creationId xmlns:a16="http://schemas.microsoft.com/office/drawing/2014/main" id="{56B4895A-BA65-4AE6-9A8B-8A87580C4816}"/>
              </a:ext>
            </a:extLst>
          </p:cNvPr>
          <p:cNvSpPr txBox="1"/>
          <p:nvPr/>
        </p:nvSpPr>
        <p:spPr>
          <a:xfrm>
            <a:off x="341037" y="3602938"/>
            <a:ext cx="1449499" cy="646331"/>
          </a:xfrm>
          <a:prstGeom prst="rect">
            <a:avLst/>
          </a:prstGeom>
          <a:noFill/>
        </p:spPr>
        <p:txBody>
          <a:bodyPr wrap="none" rtlCol="0">
            <a:spAutoFit/>
          </a:bodyPr>
          <a:lstStyle/>
          <a:p>
            <a:r>
              <a:rPr lang="pt-BR" dirty="0" err="1"/>
              <a:t>Webscraping</a:t>
            </a:r>
            <a:r>
              <a:rPr lang="pt-BR" dirty="0"/>
              <a:t> </a:t>
            </a:r>
          </a:p>
          <a:p>
            <a:r>
              <a:rPr lang="pt-BR" dirty="0"/>
              <a:t>data</a:t>
            </a:r>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sp>
        <p:nvSpPr>
          <p:cNvPr id="8" name="CaixaDeTexto 7">
            <a:extLst>
              <a:ext uri="{FF2B5EF4-FFF2-40B4-BE49-F238E27FC236}">
                <a16:creationId xmlns:a16="http://schemas.microsoft.com/office/drawing/2014/main" id="{39260CB5-B3B2-4D45-A646-6F27D09E8200}"/>
              </a:ext>
            </a:extLst>
          </p:cNvPr>
          <p:cNvSpPr txBox="1"/>
          <p:nvPr/>
        </p:nvSpPr>
        <p:spPr>
          <a:xfrm>
            <a:off x="9809059" y="3228945"/>
            <a:ext cx="1648913" cy="400110"/>
          </a:xfrm>
          <a:prstGeom prst="rect">
            <a:avLst/>
          </a:prstGeom>
          <a:noFill/>
        </p:spPr>
        <p:txBody>
          <a:bodyPr wrap="none" rtlCol="0">
            <a:spAutoFit/>
          </a:bodyPr>
          <a:lstStyle/>
          <a:p>
            <a:r>
              <a:rPr lang="pt-BR" sz="2000" dirty="0">
                <a:hlinkClick r:id="rId3"/>
              </a:rPr>
              <a:t>Link </a:t>
            </a:r>
            <a:r>
              <a:rPr lang="pt-BR" sz="2000" dirty="0" err="1">
                <a:hlinkClick r:id="rId3"/>
              </a:rPr>
              <a:t>to</a:t>
            </a:r>
            <a:r>
              <a:rPr lang="pt-BR" sz="2000" dirty="0">
                <a:hlinkClick r:id="rId3"/>
              </a:rPr>
              <a:t> </a:t>
            </a:r>
            <a:r>
              <a:rPr lang="pt-BR" sz="2000" dirty="0" err="1">
                <a:hlinkClick r:id="rId3"/>
              </a:rPr>
              <a:t>Github</a:t>
            </a:r>
            <a:endParaRPr lang="pt-BR" sz="2000" dirty="0"/>
          </a:p>
        </p:txBody>
      </p:sp>
      <p:sp>
        <p:nvSpPr>
          <p:cNvPr id="9" name="Retângulo 8">
            <a:extLst>
              <a:ext uri="{FF2B5EF4-FFF2-40B4-BE49-F238E27FC236}">
                <a16:creationId xmlns:a16="http://schemas.microsoft.com/office/drawing/2014/main" id="{002E79AA-ACBF-463A-860C-E931444B3B95}"/>
              </a:ext>
            </a:extLst>
          </p:cNvPr>
          <p:cNvSpPr/>
          <p:nvPr/>
        </p:nvSpPr>
        <p:spPr>
          <a:xfrm>
            <a:off x="770011" y="2187660"/>
            <a:ext cx="1620644" cy="914400"/>
          </a:xfrm>
          <a:prstGeom prst="rect">
            <a:avLst/>
          </a:prstGeom>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Getting</a:t>
            </a:r>
            <a:r>
              <a:rPr lang="pt-BR" sz="1600" dirty="0"/>
              <a:t> response </a:t>
            </a:r>
            <a:r>
              <a:rPr lang="pt-BR" sz="1600" dirty="0" err="1"/>
              <a:t>from</a:t>
            </a:r>
            <a:r>
              <a:rPr lang="pt-BR" sz="1600" dirty="0"/>
              <a:t> API</a:t>
            </a:r>
          </a:p>
        </p:txBody>
      </p:sp>
      <p:sp>
        <p:nvSpPr>
          <p:cNvPr id="10" name="Retângulo 9">
            <a:extLst>
              <a:ext uri="{FF2B5EF4-FFF2-40B4-BE49-F238E27FC236}">
                <a16:creationId xmlns:a16="http://schemas.microsoft.com/office/drawing/2014/main" id="{859F323E-F797-49D9-98C7-1B8C71868168}"/>
              </a:ext>
            </a:extLst>
          </p:cNvPr>
          <p:cNvSpPr/>
          <p:nvPr/>
        </p:nvSpPr>
        <p:spPr>
          <a:xfrm>
            <a:off x="3036840" y="2187660"/>
            <a:ext cx="1620644" cy="914400"/>
          </a:xfrm>
          <a:prstGeom prst="rect">
            <a:avLst/>
          </a:prstGeom>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Convert</a:t>
            </a:r>
            <a:r>
              <a:rPr lang="pt-BR" sz="1600" dirty="0"/>
              <a:t> response </a:t>
            </a:r>
            <a:r>
              <a:rPr lang="pt-BR" sz="1600" dirty="0" err="1"/>
              <a:t>to</a:t>
            </a:r>
            <a:r>
              <a:rPr lang="pt-BR" sz="1600" dirty="0"/>
              <a:t> JSON file</a:t>
            </a:r>
          </a:p>
        </p:txBody>
      </p:sp>
      <p:sp>
        <p:nvSpPr>
          <p:cNvPr id="11" name="Retângulo 10">
            <a:extLst>
              <a:ext uri="{FF2B5EF4-FFF2-40B4-BE49-F238E27FC236}">
                <a16:creationId xmlns:a16="http://schemas.microsoft.com/office/drawing/2014/main" id="{EED3D593-37BE-4664-BAD6-55D6D5F3CEA3}"/>
              </a:ext>
            </a:extLst>
          </p:cNvPr>
          <p:cNvSpPr/>
          <p:nvPr/>
        </p:nvSpPr>
        <p:spPr>
          <a:xfrm>
            <a:off x="5303669" y="2187660"/>
            <a:ext cx="1620644" cy="914400"/>
          </a:xfrm>
          <a:prstGeom prst="rect">
            <a:avLst/>
          </a:prstGeom>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a:t>Clean data</a:t>
            </a:r>
          </a:p>
        </p:txBody>
      </p:sp>
      <p:sp>
        <p:nvSpPr>
          <p:cNvPr id="12" name="Retângulo 11">
            <a:extLst>
              <a:ext uri="{FF2B5EF4-FFF2-40B4-BE49-F238E27FC236}">
                <a16:creationId xmlns:a16="http://schemas.microsoft.com/office/drawing/2014/main" id="{14E623DE-70B5-455E-BC1D-C642D93D711B}"/>
              </a:ext>
            </a:extLst>
          </p:cNvPr>
          <p:cNvSpPr/>
          <p:nvPr/>
        </p:nvSpPr>
        <p:spPr>
          <a:xfrm>
            <a:off x="7570498" y="2187660"/>
            <a:ext cx="1620644" cy="914400"/>
          </a:xfrm>
          <a:prstGeom prst="rect">
            <a:avLst/>
          </a:prstGeom>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Assign</a:t>
            </a:r>
            <a:r>
              <a:rPr lang="pt-BR" sz="1600" dirty="0"/>
              <a:t> </a:t>
            </a:r>
            <a:r>
              <a:rPr lang="pt-BR" sz="1600" dirty="0" err="1"/>
              <a:t>list</a:t>
            </a:r>
            <a:r>
              <a:rPr lang="pt-BR" sz="1600" dirty="0"/>
              <a:t> </a:t>
            </a:r>
            <a:r>
              <a:rPr lang="pt-BR" sz="1600" dirty="0" err="1"/>
              <a:t>to</a:t>
            </a:r>
            <a:r>
              <a:rPr lang="pt-BR" sz="1600" dirty="0"/>
              <a:t> </a:t>
            </a:r>
            <a:r>
              <a:rPr lang="pt-BR" sz="1600" dirty="0" err="1"/>
              <a:t>dict</a:t>
            </a:r>
            <a:r>
              <a:rPr lang="pt-BR" sz="1600" dirty="0"/>
              <a:t> </a:t>
            </a:r>
            <a:r>
              <a:rPr lang="pt-BR" sz="1600" dirty="0" err="1"/>
              <a:t>then</a:t>
            </a:r>
            <a:r>
              <a:rPr lang="pt-BR" sz="1600" dirty="0"/>
              <a:t> </a:t>
            </a:r>
            <a:r>
              <a:rPr lang="pt-BR" sz="1600" dirty="0" err="1"/>
              <a:t>dataframe</a:t>
            </a:r>
            <a:endParaRPr lang="pt-BR" sz="1600" dirty="0"/>
          </a:p>
        </p:txBody>
      </p:sp>
      <p:sp>
        <p:nvSpPr>
          <p:cNvPr id="13" name="Retângulo 12">
            <a:extLst>
              <a:ext uri="{FF2B5EF4-FFF2-40B4-BE49-F238E27FC236}">
                <a16:creationId xmlns:a16="http://schemas.microsoft.com/office/drawing/2014/main" id="{7B0A4806-5D09-4AA8-8684-FCD558ED91AD}"/>
              </a:ext>
            </a:extLst>
          </p:cNvPr>
          <p:cNvSpPr/>
          <p:nvPr/>
        </p:nvSpPr>
        <p:spPr>
          <a:xfrm>
            <a:off x="9837328" y="2187660"/>
            <a:ext cx="1620644" cy="914400"/>
          </a:xfrm>
          <a:prstGeom prst="rect">
            <a:avLst/>
          </a:prstGeom>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Filter</a:t>
            </a:r>
            <a:r>
              <a:rPr lang="pt-BR" sz="1600" dirty="0"/>
              <a:t> </a:t>
            </a:r>
            <a:r>
              <a:rPr lang="pt-BR" sz="1600" dirty="0" err="1"/>
              <a:t>dataframe</a:t>
            </a:r>
            <a:r>
              <a:rPr lang="pt-BR" sz="1600" dirty="0"/>
              <a:t> </a:t>
            </a:r>
            <a:r>
              <a:rPr lang="pt-BR" sz="1600" dirty="0" err="1"/>
              <a:t>and</a:t>
            </a:r>
            <a:r>
              <a:rPr lang="pt-BR" sz="1600" dirty="0"/>
              <a:t> </a:t>
            </a:r>
            <a:r>
              <a:rPr lang="pt-BR" sz="1600" dirty="0" err="1"/>
              <a:t>export</a:t>
            </a:r>
            <a:r>
              <a:rPr lang="pt-BR" sz="1600" dirty="0"/>
              <a:t> </a:t>
            </a:r>
            <a:r>
              <a:rPr lang="pt-BR" sz="1600" dirty="0" err="1"/>
              <a:t>to</a:t>
            </a:r>
            <a:r>
              <a:rPr lang="pt-BR" sz="1600" dirty="0"/>
              <a:t> flat file (.</a:t>
            </a:r>
            <a:r>
              <a:rPr lang="pt-BR" sz="1600" dirty="0" err="1"/>
              <a:t>csv</a:t>
            </a:r>
            <a:r>
              <a:rPr lang="pt-BR" sz="1600" dirty="0"/>
              <a:t>)</a:t>
            </a:r>
          </a:p>
        </p:txBody>
      </p:sp>
      <p:cxnSp>
        <p:nvCxnSpPr>
          <p:cNvPr id="23" name="Conector de Seta Reta 22">
            <a:extLst>
              <a:ext uri="{FF2B5EF4-FFF2-40B4-BE49-F238E27FC236}">
                <a16:creationId xmlns:a16="http://schemas.microsoft.com/office/drawing/2014/main" id="{B9514A58-8ADB-487C-ADEF-378ECE0B70F8}"/>
              </a:ext>
            </a:extLst>
          </p:cNvPr>
          <p:cNvCxnSpPr>
            <a:cxnSpLocks/>
          </p:cNvCxnSpPr>
          <p:nvPr/>
        </p:nvCxnSpPr>
        <p:spPr>
          <a:xfrm>
            <a:off x="2390655" y="2639245"/>
            <a:ext cx="64618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D478D745-41CA-4A74-AFFE-05B1B9053E8B}"/>
              </a:ext>
            </a:extLst>
          </p:cNvPr>
          <p:cNvCxnSpPr>
            <a:cxnSpLocks/>
          </p:cNvCxnSpPr>
          <p:nvPr/>
        </p:nvCxnSpPr>
        <p:spPr>
          <a:xfrm>
            <a:off x="4657484" y="2639245"/>
            <a:ext cx="64618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749C0867-7543-4C64-98AF-2BA86D0378F3}"/>
              </a:ext>
            </a:extLst>
          </p:cNvPr>
          <p:cNvCxnSpPr>
            <a:cxnSpLocks/>
          </p:cNvCxnSpPr>
          <p:nvPr/>
        </p:nvCxnSpPr>
        <p:spPr>
          <a:xfrm>
            <a:off x="6924313" y="2636620"/>
            <a:ext cx="64618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ector de Seta Reta 29">
            <a:extLst>
              <a:ext uri="{FF2B5EF4-FFF2-40B4-BE49-F238E27FC236}">
                <a16:creationId xmlns:a16="http://schemas.microsoft.com/office/drawing/2014/main" id="{7B716703-00A5-4D8B-B126-C28B3A516334}"/>
              </a:ext>
            </a:extLst>
          </p:cNvPr>
          <p:cNvCxnSpPr>
            <a:cxnSpLocks/>
          </p:cNvCxnSpPr>
          <p:nvPr/>
        </p:nvCxnSpPr>
        <p:spPr>
          <a:xfrm>
            <a:off x="9191142" y="2634217"/>
            <a:ext cx="64618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3" name="Text Placeholder 2">
            <a:extLst>
              <a:ext uri="{FF2B5EF4-FFF2-40B4-BE49-F238E27FC236}">
                <a16:creationId xmlns:a16="http://schemas.microsoft.com/office/drawing/2014/main" id="{AB0AB2AC-B7E6-6849-9AE9-697369407F8F}"/>
              </a:ext>
            </a:extLst>
          </p:cNvPr>
          <p:cNvSpPr>
            <a:spLocks noGrp="1"/>
          </p:cNvSpPr>
          <p:nvPr>
            <p:ph type="body" sz="half" idx="4294967295"/>
          </p:nvPr>
        </p:nvSpPr>
        <p:spPr>
          <a:xfrm>
            <a:off x="9593421" y="4834595"/>
            <a:ext cx="1966119" cy="486831"/>
          </a:xfrm>
          <a:prstGeom prst="rect">
            <a:avLst/>
          </a:prstGeom>
        </p:spPr>
        <p:txBody>
          <a:bodyPr lIns="91440" tIns="45720" rIns="91440" bIns="45720" anchor="t">
            <a:noAutofit/>
          </a:bodyPr>
          <a:lstStyle/>
          <a:p>
            <a:pPr marL="0" indent="0">
              <a:lnSpc>
                <a:spcPct val="100000"/>
              </a:lnSpc>
              <a:spcBef>
                <a:spcPts val="1400"/>
              </a:spcBef>
              <a:buNone/>
            </a:pPr>
            <a:r>
              <a:rPr lang="en-US" sz="2200" dirty="0">
                <a:solidFill>
                  <a:schemeClr val="accent3">
                    <a:lumMod val="25000"/>
                  </a:schemeClr>
                </a:solidFill>
                <a:latin typeface="Abadi"/>
                <a:hlinkClick r:id="rId3"/>
              </a:rPr>
              <a:t>Link to </a:t>
            </a:r>
            <a:r>
              <a:rPr lang="en-US" sz="2200" dirty="0" err="1">
                <a:solidFill>
                  <a:schemeClr val="accent3">
                    <a:lumMod val="25000"/>
                  </a:schemeClr>
                </a:solidFill>
                <a:latin typeface="Abadi"/>
                <a:hlinkClick r:id="rId3"/>
              </a:rPr>
              <a:t>Github</a:t>
            </a:r>
            <a:endParaRPr lang="en-US" sz="2200" dirty="0">
              <a:solidFill>
                <a:schemeClr val="accent3">
                  <a:lumMod val="25000"/>
                </a:schemeClr>
              </a:solidFill>
              <a:latin typeface="Abadi"/>
            </a:endParaRPr>
          </a:p>
          <a:p>
            <a:pPr marL="0" indent="0">
              <a:lnSpc>
                <a:spcPct val="100000"/>
              </a:lnSpc>
              <a:spcBef>
                <a:spcPts val="1400"/>
              </a:spcBef>
              <a:buNone/>
            </a:pPr>
            <a:endParaRPr lang="en-US" sz="2200" dirty="0">
              <a:solidFill>
                <a:schemeClr val="accent3">
                  <a:lumMod val="25000"/>
                </a:schemeClr>
              </a:solidFill>
              <a:latin typeface="Abadi" panose="020B0604020104020204" pitchFamily="34" charset="0"/>
            </a:endParaRPr>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sp>
        <p:nvSpPr>
          <p:cNvPr id="9" name="Retângulo 8">
            <a:extLst>
              <a:ext uri="{FF2B5EF4-FFF2-40B4-BE49-F238E27FC236}">
                <a16:creationId xmlns:a16="http://schemas.microsoft.com/office/drawing/2014/main" id="{C6DEB0D9-A7BA-44C0-AAC0-CD1F89A5B28F}"/>
              </a:ext>
            </a:extLst>
          </p:cNvPr>
          <p:cNvSpPr/>
          <p:nvPr/>
        </p:nvSpPr>
        <p:spPr>
          <a:xfrm>
            <a:off x="770011" y="2187660"/>
            <a:ext cx="1620644" cy="9144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Getting</a:t>
            </a:r>
            <a:r>
              <a:rPr lang="pt-BR" sz="1600" dirty="0"/>
              <a:t> response </a:t>
            </a:r>
            <a:r>
              <a:rPr lang="pt-BR" sz="1600" dirty="0" err="1"/>
              <a:t>from</a:t>
            </a:r>
            <a:r>
              <a:rPr lang="pt-BR" sz="1600" dirty="0"/>
              <a:t> HTML</a:t>
            </a:r>
          </a:p>
        </p:txBody>
      </p:sp>
      <p:sp>
        <p:nvSpPr>
          <p:cNvPr id="10" name="Retângulo 9">
            <a:extLst>
              <a:ext uri="{FF2B5EF4-FFF2-40B4-BE49-F238E27FC236}">
                <a16:creationId xmlns:a16="http://schemas.microsoft.com/office/drawing/2014/main" id="{0C2E6A1D-C66C-46D6-A4AA-FB96A48FF616}"/>
              </a:ext>
            </a:extLst>
          </p:cNvPr>
          <p:cNvSpPr/>
          <p:nvPr/>
        </p:nvSpPr>
        <p:spPr>
          <a:xfrm>
            <a:off x="3036840" y="2187660"/>
            <a:ext cx="1620644" cy="9144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Create</a:t>
            </a:r>
            <a:r>
              <a:rPr lang="pt-BR" sz="1600" dirty="0"/>
              <a:t> </a:t>
            </a:r>
            <a:r>
              <a:rPr lang="pt-BR" sz="1600" dirty="0" err="1"/>
              <a:t>beautfifulsoup</a:t>
            </a:r>
            <a:r>
              <a:rPr lang="pt-BR" sz="1600" dirty="0"/>
              <a:t> </a:t>
            </a:r>
            <a:r>
              <a:rPr lang="pt-BR" sz="1600" dirty="0" err="1"/>
              <a:t>object</a:t>
            </a:r>
            <a:endParaRPr lang="pt-BR" sz="1600" dirty="0"/>
          </a:p>
        </p:txBody>
      </p:sp>
      <p:sp>
        <p:nvSpPr>
          <p:cNvPr id="12" name="Retângulo 11">
            <a:extLst>
              <a:ext uri="{FF2B5EF4-FFF2-40B4-BE49-F238E27FC236}">
                <a16:creationId xmlns:a16="http://schemas.microsoft.com/office/drawing/2014/main" id="{D7D7E4E5-0865-4805-9477-8D0884A2A806}"/>
              </a:ext>
            </a:extLst>
          </p:cNvPr>
          <p:cNvSpPr/>
          <p:nvPr/>
        </p:nvSpPr>
        <p:spPr>
          <a:xfrm>
            <a:off x="5303669" y="2187660"/>
            <a:ext cx="1620644" cy="9144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Finding</a:t>
            </a:r>
            <a:r>
              <a:rPr lang="pt-BR" sz="1600" dirty="0"/>
              <a:t> </a:t>
            </a:r>
            <a:r>
              <a:rPr lang="pt-BR" sz="1600" dirty="0" err="1"/>
              <a:t>tables</a:t>
            </a:r>
            <a:endParaRPr lang="pt-BR" sz="1600" dirty="0"/>
          </a:p>
        </p:txBody>
      </p:sp>
      <p:sp>
        <p:nvSpPr>
          <p:cNvPr id="13" name="Retângulo 12">
            <a:extLst>
              <a:ext uri="{FF2B5EF4-FFF2-40B4-BE49-F238E27FC236}">
                <a16:creationId xmlns:a16="http://schemas.microsoft.com/office/drawing/2014/main" id="{C555A71D-E8B6-4004-AA19-104FB6725CB0}"/>
              </a:ext>
            </a:extLst>
          </p:cNvPr>
          <p:cNvSpPr/>
          <p:nvPr/>
        </p:nvSpPr>
        <p:spPr>
          <a:xfrm>
            <a:off x="7570498" y="2187660"/>
            <a:ext cx="1620644" cy="9144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Get</a:t>
            </a:r>
            <a:r>
              <a:rPr lang="pt-BR" sz="1600" dirty="0"/>
              <a:t> </a:t>
            </a:r>
            <a:r>
              <a:rPr lang="pt-BR" sz="1600" dirty="0" err="1"/>
              <a:t>column</a:t>
            </a:r>
            <a:r>
              <a:rPr lang="pt-BR" sz="1600" dirty="0"/>
              <a:t> </a:t>
            </a:r>
            <a:r>
              <a:rPr lang="pt-BR" sz="1600" dirty="0" err="1"/>
              <a:t>names</a:t>
            </a:r>
            <a:endParaRPr lang="pt-BR" sz="1600" dirty="0"/>
          </a:p>
        </p:txBody>
      </p:sp>
      <p:sp>
        <p:nvSpPr>
          <p:cNvPr id="14" name="Retângulo 13">
            <a:extLst>
              <a:ext uri="{FF2B5EF4-FFF2-40B4-BE49-F238E27FC236}">
                <a16:creationId xmlns:a16="http://schemas.microsoft.com/office/drawing/2014/main" id="{49BD0CED-932C-4D49-A56A-138CDF20C714}"/>
              </a:ext>
            </a:extLst>
          </p:cNvPr>
          <p:cNvSpPr/>
          <p:nvPr/>
        </p:nvSpPr>
        <p:spPr>
          <a:xfrm>
            <a:off x="9837328" y="2187660"/>
            <a:ext cx="1620644" cy="9144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Creation</a:t>
            </a:r>
            <a:r>
              <a:rPr lang="pt-BR" sz="1600" dirty="0"/>
              <a:t> </a:t>
            </a:r>
            <a:r>
              <a:rPr lang="pt-BR" sz="1600" dirty="0" err="1"/>
              <a:t>of</a:t>
            </a:r>
            <a:r>
              <a:rPr lang="pt-BR" sz="1600" dirty="0"/>
              <a:t> </a:t>
            </a:r>
            <a:r>
              <a:rPr lang="pt-BR" sz="1600" dirty="0" err="1"/>
              <a:t>dictionary</a:t>
            </a:r>
            <a:endParaRPr lang="pt-BR" sz="1600" dirty="0"/>
          </a:p>
        </p:txBody>
      </p:sp>
      <p:cxnSp>
        <p:nvCxnSpPr>
          <p:cNvPr id="15" name="Conector de Seta Reta 14">
            <a:extLst>
              <a:ext uri="{FF2B5EF4-FFF2-40B4-BE49-F238E27FC236}">
                <a16:creationId xmlns:a16="http://schemas.microsoft.com/office/drawing/2014/main" id="{E9AFA27F-8F6A-4A36-9E13-97FBDDC733FA}"/>
              </a:ext>
            </a:extLst>
          </p:cNvPr>
          <p:cNvCxnSpPr>
            <a:cxnSpLocks/>
          </p:cNvCxnSpPr>
          <p:nvPr/>
        </p:nvCxnSpPr>
        <p:spPr>
          <a:xfrm>
            <a:off x="2390655" y="2639245"/>
            <a:ext cx="64618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a:extLst>
              <a:ext uri="{FF2B5EF4-FFF2-40B4-BE49-F238E27FC236}">
                <a16:creationId xmlns:a16="http://schemas.microsoft.com/office/drawing/2014/main" id="{5C128F93-8DFB-422A-8094-74268A3EFEAD}"/>
              </a:ext>
            </a:extLst>
          </p:cNvPr>
          <p:cNvCxnSpPr>
            <a:cxnSpLocks/>
          </p:cNvCxnSpPr>
          <p:nvPr/>
        </p:nvCxnSpPr>
        <p:spPr>
          <a:xfrm>
            <a:off x="4657484" y="2639245"/>
            <a:ext cx="64618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a:extLst>
              <a:ext uri="{FF2B5EF4-FFF2-40B4-BE49-F238E27FC236}">
                <a16:creationId xmlns:a16="http://schemas.microsoft.com/office/drawing/2014/main" id="{B42E7BA9-E242-408E-9E63-137AB0FDF8B6}"/>
              </a:ext>
            </a:extLst>
          </p:cNvPr>
          <p:cNvCxnSpPr>
            <a:cxnSpLocks/>
          </p:cNvCxnSpPr>
          <p:nvPr/>
        </p:nvCxnSpPr>
        <p:spPr>
          <a:xfrm>
            <a:off x="6924313" y="2636620"/>
            <a:ext cx="646185"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8" name="Conector de Seta Reta 17">
            <a:extLst>
              <a:ext uri="{FF2B5EF4-FFF2-40B4-BE49-F238E27FC236}">
                <a16:creationId xmlns:a16="http://schemas.microsoft.com/office/drawing/2014/main" id="{70D0D89A-DF0F-40DF-A674-76062BE86DE8}"/>
              </a:ext>
            </a:extLst>
          </p:cNvPr>
          <p:cNvCxnSpPr>
            <a:cxnSpLocks/>
          </p:cNvCxnSpPr>
          <p:nvPr/>
        </p:nvCxnSpPr>
        <p:spPr>
          <a:xfrm>
            <a:off x="9191142" y="2634217"/>
            <a:ext cx="64618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
        <p:nvSpPr>
          <p:cNvPr id="19" name="Retângulo 18">
            <a:extLst>
              <a:ext uri="{FF2B5EF4-FFF2-40B4-BE49-F238E27FC236}">
                <a16:creationId xmlns:a16="http://schemas.microsoft.com/office/drawing/2014/main" id="{B727A8AC-0316-4B72-89DE-C2A3EE48820A}"/>
              </a:ext>
            </a:extLst>
          </p:cNvPr>
          <p:cNvSpPr/>
          <p:nvPr/>
        </p:nvSpPr>
        <p:spPr>
          <a:xfrm>
            <a:off x="9837328" y="3592421"/>
            <a:ext cx="1620644" cy="9144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Append</a:t>
            </a:r>
            <a:r>
              <a:rPr lang="pt-BR" sz="1600" dirty="0"/>
              <a:t> data </a:t>
            </a:r>
            <a:r>
              <a:rPr lang="pt-BR" sz="1600" dirty="0" err="1"/>
              <a:t>to</a:t>
            </a:r>
            <a:r>
              <a:rPr lang="pt-BR" sz="1600" dirty="0"/>
              <a:t> </a:t>
            </a:r>
            <a:r>
              <a:rPr lang="pt-BR" sz="1600" dirty="0" err="1"/>
              <a:t>keys</a:t>
            </a:r>
            <a:endParaRPr lang="pt-BR" sz="1600" dirty="0"/>
          </a:p>
        </p:txBody>
      </p:sp>
      <p:sp>
        <p:nvSpPr>
          <p:cNvPr id="20" name="Retângulo 19">
            <a:extLst>
              <a:ext uri="{FF2B5EF4-FFF2-40B4-BE49-F238E27FC236}">
                <a16:creationId xmlns:a16="http://schemas.microsoft.com/office/drawing/2014/main" id="{1B7F8D9F-7FBB-41A2-AE58-078E0321F016}"/>
              </a:ext>
            </a:extLst>
          </p:cNvPr>
          <p:cNvSpPr/>
          <p:nvPr/>
        </p:nvSpPr>
        <p:spPr>
          <a:xfrm>
            <a:off x="7570498" y="3592421"/>
            <a:ext cx="1620644" cy="9144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Converting</a:t>
            </a:r>
            <a:r>
              <a:rPr lang="pt-BR" sz="1600" dirty="0"/>
              <a:t> </a:t>
            </a:r>
            <a:r>
              <a:rPr lang="pt-BR" sz="1600" dirty="0" err="1"/>
              <a:t>dictionary</a:t>
            </a:r>
            <a:r>
              <a:rPr lang="pt-BR" sz="1600" dirty="0"/>
              <a:t> </a:t>
            </a:r>
            <a:r>
              <a:rPr lang="pt-BR" sz="1600" dirty="0" err="1"/>
              <a:t>to</a:t>
            </a:r>
            <a:r>
              <a:rPr lang="pt-BR" sz="1600" dirty="0"/>
              <a:t> </a:t>
            </a:r>
            <a:r>
              <a:rPr lang="pt-BR" sz="1600" dirty="0" err="1"/>
              <a:t>dataframe</a:t>
            </a:r>
            <a:endParaRPr lang="pt-BR" sz="1600" dirty="0"/>
          </a:p>
        </p:txBody>
      </p:sp>
      <p:sp>
        <p:nvSpPr>
          <p:cNvPr id="21" name="Retângulo 20">
            <a:extLst>
              <a:ext uri="{FF2B5EF4-FFF2-40B4-BE49-F238E27FC236}">
                <a16:creationId xmlns:a16="http://schemas.microsoft.com/office/drawing/2014/main" id="{25747C27-83B1-4B59-8AFB-CC440060591C}"/>
              </a:ext>
            </a:extLst>
          </p:cNvPr>
          <p:cNvSpPr/>
          <p:nvPr/>
        </p:nvSpPr>
        <p:spPr>
          <a:xfrm>
            <a:off x="5303669" y="3592421"/>
            <a:ext cx="1620644" cy="914400"/>
          </a:xfrm>
          <a:prstGeom prst="rect">
            <a:avLst/>
          </a:prstGeom>
          <a:ln w="28575"/>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sz="1600" dirty="0" err="1"/>
              <a:t>Convert</a:t>
            </a:r>
            <a:r>
              <a:rPr lang="pt-BR" sz="1600" dirty="0"/>
              <a:t> </a:t>
            </a:r>
            <a:r>
              <a:rPr lang="pt-BR" sz="1600" dirty="0" err="1"/>
              <a:t>to</a:t>
            </a:r>
            <a:r>
              <a:rPr lang="pt-BR" sz="1600" dirty="0"/>
              <a:t> </a:t>
            </a:r>
            <a:r>
              <a:rPr lang="pt-BR" sz="1600" dirty="0" err="1"/>
              <a:t>csv</a:t>
            </a:r>
            <a:r>
              <a:rPr lang="pt-BR" sz="1600" dirty="0"/>
              <a:t> file</a:t>
            </a:r>
          </a:p>
        </p:txBody>
      </p:sp>
      <p:cxnSp>
        <p:nvCxnSpPr>
          <p:cNvPr id="22" name="Conector de Seta Reta 21">
            <a:extLst>
              <a:ext uri="{FF2B5EF4-FFF2-40B4-BE49-F238E27FC236}">
                <a16:creationId xmlns:a16="http://schemas.microsoft.com/office/drawing/2014/main" id="{588F0D3E-7123-4DF0-8B20-C25D0017CAA9}"/>
              </a:ext>
            </a:extLst>
          </p:cNvPr>
          <p:cNvCxnSpPr>
            <a:cxnSpLocks/>
            <a:stCxn id="19" idx="1"/>
            <a:endCxn id="20" idx="3"/>
          </p:cNvCxnSpPr>
          <p:nvPr/>
        </p:nvCxnSpPr>
        <p:spPr>
          <a:xfrm flipH="1">
            <a:off x="9191142" y="4049621"/>
            <a:ext cx="64618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5" name="Conector de Seta Reta 24">
            <a:extLst>
              <a:ext uri="{FF2B5EF4-FFF2-40B4-BE49-F238E27FC236}">
                <a16:creationId xmlns:a16="http://schemas.microsoft.com/office/drawing/2014/main" id="{CE83BAEB-6D86-4D6B-AF9F-FB38D5912D0A}"/>
              </a:ext>
            </a:extLst>
          </p:cNvPr>
          <p:cNvCxnSpPr>
            <a:cxnSpLocks/>
            <a:endCxn id="21" idx="3"/>
          </p:cNvCxnSpPr>
          <p:nvPr/>
        </p:nvCxnSpPr>
        <p:spPr>
          <a:xfrm flipH="1">
            <a:off x="6924313" y="4049621"/>
            <a:ext cx="646186"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8" name="Conector de Seta Reta 27">
            <a:extLst>
              <a:ext uri="{FF2B5EF4-FFF2-40B4-BE49-F238E27FC236}">
                <a16:creationId xmlns:a16="http://schemas.microsoft.com/office/drawing/2014/main" id="{3CE9AFCF-1AE8-4CD3-A683-31978A227383}"/>
              </a:ext>
            </a:extLst>
          </p:cNvPr>
          <p:cNvCxnSpPr>
            <a:cxnSpLocks/>
            <a:stCxn id="14" idx="2"/>
            <a:endCxn id="19" idx="0"/>
          </p:cNvCxnSpPr>
          <p:nvPr/>
        </p:nvCxnSpPr>
        <p:spPr>
          <a:xfrm>
            <a:off x="10647650" y="3102060"/>
            <a:ext cx="0" cy="490361"/>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1560</TotalTime>
  <Words>2041</Words>
  <Application>Microsoft Office PowerPoint</Application>
  <PresentationFormat>Widescreen</PresentationFormat>
  <Paragraphs>272</Paragraphs>
  <Slides>46</Slides>
  <Notes>3</Notes>
  <HiddenSlides>0</HiddenSlides>
  <MMClips>0</MMClips>
  <ScaleCrop>false</ScaleCrop>
  <HeadingPairs>
    <vt:vector size="6" baseType="variant">
      <vt:variant>
        <vt:lpstr>Fontes usadas</vt:lpstr>
      </vt:variant>
      <vt:variant>
        <vt:i4>6</vt:i4>
      </vt:variant>
      <vt:variant>
        <vt:lpstr>Tema</vt:lpstr>
      </vt:variant>
      <vt:variant>
        <vt:i4>1</vt:i4>
      </vt:variant>
      <vt:variant>
        <vt:lpstr>Títulos de slides</vt:lpstr>
      </vt:variant>
      <vt:variant>
        <vt:i4>46</vt:i4>
      </vt:variant>
    </vt:vector>
  </HeadingPairs>
  <TitlesOfParts>
    <vt:vector size="53" baseType="lpstr">
      <vt:lpstr>Abadi</vt:lpstr>
      <vt:lpstr>Arial</vt:lpstr>
      <vt:lpstr>Calibri</vt:lpstr>
      <vt:lpstr>Calibri Light</vt:lpstr>
      <vt:lpstr>IBM Plex Mono SemiBold</vt:lpstr>
      <vt:lpstr>IBM Plex Mono Text</vt:lpstr>
      <vt:lpstr>Custom Design</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Leonardo Gomes Cardoso</cp:lastModifiedBy>
  <cp:revision>820</cp:revision>
  <dcterms:created xsi:type="dcterms:W3CDTF">2021-04-29T18:58:34Z</dcterms:created>
  <dcterms:modified xsi:type="dcterms:W3CDTF">2022-03-08T16:58:15Z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